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
      <p:font typeface="Nunito"/>
      <p:regular r:id="rId30"/>
      <p:bold r:id="rId31"/>
      <p:italic r:id="rId32"/>
      <p:boldItalic r:id="rId33"/>
    </p:embeddedFont>
    <p:embeddedFont>
      <p:font typeface="Gill Sans"/>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aleway-regular.fntdata"/><Relationship Id="rId21" Type="http://schemas.openxmlformats.org/officeDocument/2006/relationships/slide" Target="slides/slide17.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7.xml"/><Relationship Id="rId33" Type="http://schemas.openxmlformats.org/officeDocument/2006/relationships/font" Target="fonts/Nunito-boldItalic.fntdata"/><Relationship Id="rId10" Type="http://schemas.openxmlformats.org/officeDocument/2006/relationships/slide" Target="slides/slide6.xml"/><Relationship Id="rId32" Type="http://schemas.openxmlformats.org/officeDocument/2006/relationships/font" Target="fonts/Nunito-italic.fntdata"/><Relationship Id="rId13" Type="http://schemas.openxmlformats.org/officeDocument/2006/relationships/slide" Target="slides/slide9.xml"/><Relationship Id="rId35" Type="http://schemas.openxmlformats.org/officeDocument/2006/relationships/font" Target="fonts/GillSans-bold.fntdata"/><Relationship Id="rId12" Type="http://schemas.openxmlformats.org/officeDocument/2006/relationships/slide" Target="slides/slide8.xml"/><Relationship Id="rId34" Type="http://schemas.openxmlformats.org/officeDocument/2006/relationships/font" Target="fonts/GillSans-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7f91d2a56_0_29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267f91d2a56_0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ddf9c13a7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ddf9c13a7_0_1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6ddf9c13a7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ddf9c13a7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ddf9c13a7_0_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Monthly revenue - high during Nov- dec (season)</a:t>
            </a:r>
            <a:endParaRPr/>
          </a:p>
        </p:txBody>
      </p:sp>
      <p:sp>
        <p:nvSpPr>
          <p:cNvPr id="172" name="Google Shape;172;g26ddf9c13a7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ddf9c13a7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ddf9c13a7_0_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26ddf9c13a7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7f91d2a56_0_17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7f91d2a56_0_17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67f91d2a56_0_17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7f91d2a56_0_2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7f91d2a56_0_23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67f91d2a56_0_23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7f91d2a56_0_2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7f91d2a56_0_260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267f91d2a56_0_26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48f60042a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748f60042a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 me take you through our proposed enterprise technology architecture. </a:t>
            </a:r>
            <a:endParaRPr/>
          </a:p>
          <a:p>
            <a:pPr indent="0" lvl="0" marL="0" rtl="0" algn="l">
              <a:spcBef>
                <a:spcPts val="0"/>
              </a:spcBef>
              <a:spcAft>
                <a:spcPts val="0"/>
              </a:spcAft>
              <a:buNone/>
            </a:pPr>
            <a:r>
              <a:rPr lang="en-US"/>
              <a:t>As there can be various sources of data, we have Azure Data Factory which orchestrate data refresh for structured data. </a:t>
            </a:r>
            <a:endParaRPr/>
          </a:p>
          <a:p>
            <a:pPr indent="0" lvl="0" marL="0" rtl="0" algn="l">
              <a:spcBef>
                <a:spcPts val="0"/>
              </a:spcBef>
              <a:spcAft>
                <a:spcPts val="0"/>
              </a:spcAft>
              <a:buNone/>
            </a:pPr>
            <a:r>
              <a:rPr lang="en-US"/>
              <a:t>Components like Azure Event Hub and IOT Hub can be used to fetch streaming data. All sources’ data is being stored in Azure Data Storage which feeds data into Machine Learing components components of Azure namely Azure Synapse Analytics and Azure Machine Learning. After the model run, we can feed the output to some Vizualization tools like Power BI to display necessary results.</a:t>
            </a:r>
            <a:endParaRPr/>
          </a:p>
          <a:p>
            <a:pPr indent="0" lvl="0" marL="0" rtl="0" algn="l">
              <a:spcBef>
                <a:spcPts val="0"/>
              </a:spcBef>
              <a:spcAft>
                <a:spcPts val="0"/>
              </a:spcAft>
              <a:buNone/>
            </a:pPr>
            <a:r>
              <a:t/>
            </a:r>
            <a:endParaRPr/>
          </a:p>
        </p:txBody>
      </p:sp>
      <p:sp>
        <p:nvSpPr>
          <p:cNvPr id="223" name="Google Shape;223;g2748f60042a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c174ddf12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3c174ddf12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3c174ddf12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7f91d2a56_0_1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7f91d2a56_0_115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75000"/>
              </a:lnSpc>
              <a:spcBef>
                <a:spcPts val="1500"/>
              </a:spcBef>
              <a:spcAft>
                <a:spcPts val="0"/>
              </a:spcAft>
              <a:buClr>
                <a:schemeClr val="dk1"/>
              </a:buClr>
              <a:buSzPts val="1100"/>
              <a:buFont typeface="Arial"/>
              <a:buNone/>
            </a:pPr>
            <a:r>
              <a:rPr lang="en-US" sz="1050">
                <a:solidFill>
                  <a:schemeClr val="dk1"/>
                </a:solidFill>
                <a:latin typeface="Roboto"/>
                <a:ea typeface="Roboto"/>
                <a:cs typeface="Roboto"/>
                <a:sym typeface="Roboto"/>
              </a:rPr>
              <a:t>Discover actionable insights from a comprehensive analysis of the Online Retail II dataset, spanning two years of genuine UK online retail transactions. This analysis empowers strategic decision-making, enhances customer engagement, and refines predictive marketing strategies for non-store, all-occasion </a:t>
            </a:r>
            <a:r>
              <a:rPr lang="en-US" sz="1050">
                <a:solidFill>
                  <a:schemeClr val="dk1"/>
                </a:solidFill>
                <a:latin typeface="Roboto"/>
                <a:ea typeface="Roboto"/>
                <a:cs typeface="Roboto"/>
                <a:sym typeface="Roboto"/>
              </a:rPr>
              <a:t>giftware</a:t>
            </a:r>
            <a:r>
              <a:rPr lang="en-US" sz="1050">
                <a:solidFill>
                  <a:schemeClr val="dk1"/>
                </a:solidFill>
                <a:latin typeface="Roboto"/>
                <a:ea typeface="Roboto"/>
                <a:cs typeface="Roboto"/>
                <a:sym typeface="Roboto"/>
              </a:rPr>
              <a:t> retail. Through in-depth exploration of transaction dynamics, customer behaviors, and predictive modeling, this initiative aims to revolutionize business operations and amplify overall performance. Join us as we unlock the potential of data-driven excellence.</a:t>
            </a:r>
            <a:endParaRPr sz="1050">
              <a:solidFill>
                <a:schemeClr val="dk1"/>
              </a:solidFill>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82" name="Google Shape;82;g267f91d2a56_0_11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bbb5612f9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3bbb5612f9_0_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75000"/>
              </a:lnSpc>
              <a:spcBef>
                <a:spcPts val="1500"/>
              </a:spcBef>
              <a:spcAft>
                <a:spcPts val="0"/>
              </a:spcAft>
              <a:buClr>
                <a:schemeClr val="dk1"/>
              </a:buClr>
              <a:buSzPts val="1100"/>
              <a:buFont typeface="Arial"/>
              <a:buNone/>
            </a:pPr>
            <a:r>
              <a:rPr lang="en-US" sz="1050">
                <a:solidFill>
                  <a:schemeClr val="dk1"/>
                </a:solidFill>
                <a:latin typeface="Roboto"/>
                <a:ea typeface="Roboto"/>
                <a:cs typeface="Roboto"/>
                <a:sym typeface="Roboto"/>
              </a:rPr>
              <a:t>Discover actionable insights from a comprehensive analysis of the Online Retail II dataset, spanning two years of genuine UK online retail transactions. This analysis empowers strategic decision-making, enhances customer engagement, and refines predictive marketing strategies for non-store, all-occasion giftware retail. Through in-depth exploration of transaction dynamics, customer behaviors, and predictive modeling, this initiative aims to revolutionize business operations and amplify overall performance. Join us as we unlock the potential of data-driven excellence.</a:t>
            </a:r>
            <a:endParaRPr sz="1050">
              <a:solidFill>
                <a:schemeClr val="dk1"/>
              </a:solidFill>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97" name="Google Shape;97;g23bbb5612f9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7f91d2a56_0_1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7f91d2a56_0_14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67f91d2a56_0_14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43bdfdc8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743bdfdc8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743bdfdc8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ddf9c13a7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ddf9c13a7_0_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6ddf9c13a7_0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ddf9c13a7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ddf9c13a7_0_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6ddf9c13a7_0_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ddf9c13a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ddf9c13a7_0_1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6ddf9c13a7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ddf9c13a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ddf9c13a7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6ddf9c13a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a:off x="107600" y="3534800"/>
            <a:ext cx="11976900" cy="32157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647833" y="352633"/>
            <a:ext cx="10911600" cy="1964700"/>
          </a:xfrm>
          <a:prstGeom prst="rect">
            <a:avLst/>
          </a:prstGeom>
        </p:spPr>
        <p:txBody>
          <a:bodyPr anchorCtr="0" anchor="b" bIns="121900" lIns="121900" spcFirstLastPara="1" rIns="121900" wrap="square" tIns="12190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16" name="Google Shape;16;p2"/>
          <p:cNvSpPr txBox="1"/>
          <p:nvPr>
            <p:ph idx="1" type="subTitle"/>
          </p:nvPr>
        </p:nvSpPr>
        <p:spPr>
          <a:xfrm>
            <a:off x="647833" y="2317433"/>
            <a:ext cx="10911600" cy="11481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p:txBody>
      </p:sp>
      <p:sp>
        <p:nvSpPr>
          <p:cNvPr id="17" name="Google Shape;17;p2"/>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107600" y="3534800"/>
            <a:ext cx="11976900" cy="32157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415600" y="990668"/>
            <a:ext cx="11360700" cy="2675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6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6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6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6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6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6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6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6000"/>
              <a:buFont typeface="Source Sans Pro"/>
              <a:buNone/>
              <a:defRPr sz="16000">
                <a:latin typeface="Source Sans Pro"/>
                <a:ea typeface="Source Sans Pro"/>
                <a:cs typeface="Source Sans Pro"/>
                <a:sym typeface="Source Sans Pro"/>
              </a:defRPr>
            </a:lvl9pPr>
          </a:lstStyle>
          <a:p>
            <a:r>
              <a:t>xx%</a:t>
            </a:r>
          </a:p>
        </p:txBody>
      </p:sp>
      <p:sp>
        <p:nvSpPr>
          <p:cNvPr id="54" name="Google Shape;54;p11"/>
          <p:cNvSpPr txBox="1"/>
          <p:nvPr>
            <p:ph idx="1" type="body"/>
          </p:nvPr>
        </p:nvSpPr>
        <p:spPr>
          <a:xfrm>
            <a:off x="415600" y="3793576"/>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Clr>
                <a:schemeClr val="lt1"/>
              </a:buClr>
              <a:buSzPts val="2400"/>
              <a:buChar char="●"/>
              <a:defRPr>
                <a:solidFill>
                  <a:schemeClr val="lt1"/>
                </a:solidFill>
              </a:defRPr>
            </a:lvl1pPr>
            <a:lvl2pPr indent="-349250" lvl="1" marL="914400" algn="ctr">
              <a:spcBef>
                <a:spcPts val="0"/>
              </a:spcBef>
              <a:spcAft>
                <a:spcPts val="0"/>
              </a:spcAft>
              <a:buClr>
                <a:schemeClr val="lt1"/>
              </a:buClr>
              <a:buSzPts val="1900"/>
              <a:buChar char="○"/>
              <a:defRPr>
                <a:solidFill>
                  <a:schemeClr val="lt1"/>
                </a:solidFill>
              </a:defRPr>
            </a:lvl2pPr>
            <a:lvl3pPr indent="-349250" lvl="2" marL="1371600" algn="ctr">
              <a:spcBef>
                <a:spcPts val="0"/>
              </a:spcBef>
              <a:spcAft>
                <a:spcPts val="0"/>
              </a:spcAft>
              <a:buClr>
                <a:schemeClr val="lt1"/>
              </a:buClr>
              <a:buSzPts val="1900"/>
              <a:buChar char="■"/>
              <a:defRPr>
                <a:solidFill>
                  <a:schemeClr val="lt1"/>
                </a:solidFill>
              </a:defRPr>
            </a:lvl3pPr>
            <a:lvl4pPr indent="-349250" lvl="3" marL="1828800" algn="ctr">
              <a:spcBef>
                <a:spcPts val="0"/>
              </a:spcBef>
              <a:spcAft>
                <a:spcPts val="0"/>
              </a:spcAft>
              <a:buClr>
                <a:schemeClr val="lt1"/>
              </a:buClr>
              <a:buSzPts val="1900"/>
              <a:buChar char="●"/>
              <a:defRPr>
                <a:solidFill>
                  <a:schemeClr val="lt1"/>
                </a:solidFill>
              </a:defRPr>
            </a:lvl4pPr>
            <a:lvl5pPr indent="-349250" lvl="4" marL="2286000" algn="ctr">
              <a:spcBef>
                <a:spcPts val="0"/>
              </a:spcBef>
              <a:spcAft>
                <a:spcPts val="0"/>
              </a:spcAft>
              <a:buClr>
                <a:schemeClr val="lt1"/>
              </a:buClr>
              <a:buSzPts val="1900"/>
              <a:buChar char="○"/>
              <a:defRPr>
                <a:solidFill>
                  <a:schemeClr val="lt1"/>
                </a:solidFill>
              </a:defRPr>
            </a:lvl5pPr>
            <a:lvl6pPr indent="-349250" lvl="5" marL="2743200" algn="ctr">
              <a:spcBef>
                <a:spcPts val="0"/>
              </a:spcBef>
              <a:spcAft>
                <a:spcPts val="0"/>
              </a:spcAft>
              <a:buClr>
                <a:schemeClr val="lt1"/>
              </a:buClr>
              <a:buSzPts val="1900"/>
              <a:buChar char="■"/>
              <a:defRPr>
                <a:solidFill>
                  <a:schemeClr val="lt1"/>
                </a:solidFill>
              </a:defRPr>
            </a:lvl6pPr>
            <a:lvl7pPr indent="-349250" lvl="6" marL="3200400" algn="ctr">
              <a:spcBef>
                <a:spcPts val="0"/>
              </a:spcBef>
              <a:spcAft>
                <a:spcPts val="0"/>
              </a:spcAft>
              <a:buClr>
                <a:schemeClr val="lt1"/>
              </a:buClr>
              <a:buSzPts val="1900"/>
              <a:buChar char="●"/>
              <a:defRPr>
                <a:solidFill>
                  <a:schemeClr val="lt1"/>
                </a:solidFill>
              </a:defRPr>
            </a:lvl7pPr>
            <a:lvl8pPr indent="-349250" lvl="7" marL="3657600" algn="ctr">
              <a:spcBef>
                <a:spcPts val="0"/>
              </a:spcBef>
              <a:spcAft>
                <a:spcPts val="0"/>
              </a:spcAft>
              <a:buClr>
                <a:schemeClr val="lt1"/>
              </a:buClr>
              <a:buSzPts val="1900"/>
              <a:buChar char="○"/>
              <a:defRPr>
                <a:solidFill>
                  <a:schemeClr val="lt1"/>
                </a:solidFill>
              </a:defRPr>
            </a:lvl8pPr>
            <a:lvl9pPr indent="-349250" lvl="8" marL="4114800" algn="ctr">
              <a:spcBef>
                <a:spcPts val="0"/>
              </a:spcBef>
              <a:spcAft>
                <a:spcPts val="0"/>
              </a:spcAft>
              <a:buClr>
                <a:schemeClr val="lt1"/>
              </a:buClr>
              <a:buSzPts val="1900"/>
              <a:buChar char="■"/>
              <a:defRPr>
                <a:solidFill>
                  <a:schemeClr val="lt1"/>
                </a:solidFill>
              </a:defRPr>
            </a:lvl9pPr>
          </a:lstStyle>
          <a:p/>
        </p:txBody>
      </p:sp>
      <p:sp>
        <p:nvSpPr>
          <p:cNvPr id="55" name="Google Shape;55;p11"/>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8" name="Shape 58"/>
        <p:cNvGrpSpPr/>
        <p:nvPr/>
      </p:nvGrpSpPr>
      <p:grpSpPr>
        <a:xfrm>
          <a:off x="0" y="0"/>
          <a:ext cx="0" cy="0"/>
          <a:chOff x="0" y="0"/>
          <a:chExt cx="0" cy="0"/>
        </a:xfrm>
      </p:grpSpPr>
      <p:sp>
        <p:nvSpPr>
          <p:cNvPr id="59" name="Google Shape;59;p13"/>
          <p:cNvSpPr txBox="1"/>
          <p:nvPr>
            <p:ph type="ctrTitle"/>
          </p:nvPr>
        </p:nvSpPr>
        <p:spPr>
          <a:xfrm>
            <a:off x="914400" y="2130425"/>
            <a:ext cx="10363200" cy="1470000"/>
          </a:xfrm>
          <a:prstGeom prst="rect">
            <a:avLst/>
          </a:prstGeom>
          <a:noFill/>
          <a:ln>
            <a:noFill/>
          </a:ln>
        </p:spPr>
        <p:txBody>
          <a:bodyPr anchorCtr="0" anchor="ctr" bIns="60925" lIns="121900" spcFirstLastPara="1" rIns="121900" wrap="square" tIns="60925">
            <a:normAutofit/>
          </a:bodyPr>
          <a:lstStyle>
            <a:lvl1pPr lvl="0" rtl="0" algn="ctr">
              <a:spcBef>
                <a:spcPts val="0"/>
              </a:spcBef>
              <a:spcAft>
                <a:spcPts val="0"/>
              </a:spcAft>
              <a:buClr>
                <a:schemeClr val="dk1"/>
              </a:buClr>
              <a:buSzPts val="5900"/>
              <a:buFont typeface="Arial"/>
              <a:buNone/>
              <a:defRPr>
                <a:latin typeface="Arial"/>
                <a:ea typeface="Arial"/>
                <a:cs typeface="Arial"/>
                <a:sym typeface="Aria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60" name="Google Shape;60;p13"/>
          <p:cNvSpPr txBox="1"/>
          <p:nvPr>
            <p:ph idx="1" type="subTitle"/>
          </p:nvPr>
        </p:nvSpPr>
        <p:spPr>
          <a:xfrm>
            <a:off x="1828800" y="3886200"/>
            <a:ext cx="8534400" cy="1752300"/>
          </a:xfrm>
          <a:prstGeom prst="rect">
            <a:avLst/>
          </a:prstGeom>
          <a:noFill/>
          <a:ln>
            <a:noFill/>
          </a:ln>
        </p:spPr>
        <p:txBody>
          <a:bodyPr anchorCtr="0" anchor="t" bIns="60925" lIns="121900" spcFirstLastPara="1" rIns="121900" wrap="square" tIns="60925">
            <a:normAutofit/>
          </a:bodyPr>
          <a:lstStyle>
            <a:lvl1pPr lvl="0" rtl="0" algn="ctr">
              <a:spcBef>
                <a:spcPts val="900"/>
              </a:spcBef>
              <a:spcAft>
                <a:spcPts val="0"/>
              </a:spcAft>
              <a:buClr>
                <a:srgbClr val="888888"/>
              </a:buClr>
              <a:buSzPts val="4300"/>
              <a:buNone/>
              <a:defRPr>
                <a:solidFill>
                  <a:srgbClr val="888888"/>
                </a:solidFill>
                <a:latin typeface="Arial"/>
                <a:ea typeface="Arial"/>
                <a:cs typeface="Arial"/>
                <a:sym typeface="Arial"/>
              </a:defRPr>
            </a:lvl1pPr>
            <a:lvl2pPr lvl="1" rtl="0" algn="ctr">
              <a:spcBef>
                <a:spcPts val="1600"/>
              </a:spcBef>
              <a:spcAft>
                <a:spcPts val="0"/>
              </a:spcAft>
              <a:buClr>
                <a:srgbClr val="888888"/>
              </a:buClr>
              <a:buSzPts val="3700"/>
              <a:buNone/>
              <a:defRPr>
                <a:solidFill>
                  <a:srgbClr val="888888"/>
                </a:solidFill>
              </a:defRPr>
            </a:lvl2pPr>
            <a:lvl3pPr lvl="2" rtl="0" algn="ctr">
              <a:spcBef>
                <a:spcPts val="1600"/>
              </a:spcBef>
              <a:spcAft>
                <a:spcPts val="0"/>
              </a:spcAft>
              <a:buClr>
                <a:srgbClr val="888888"/>
              </a:buClr>
              <a:buSzPts val="3200"/>
              <a:buNone/>
              <a:defRPr>
                <a:solidFill>
                  <a:srgbClr val="888888"/>
                </a:solidFill>
              </a:defRPr>
            </a:lvl3pPr>
            <a:lvl4pPr lvl="3" rtl="0" algn="ctr">
              <a:spcBef>
                <a:spcPts val="1600"/>
              </a:spcBef>
              <a:spcAft>
                <a:spcPts val="0"/>
              </a:spcAft>
              <a:buClr>
                <a:srgbClr val="888888"/>
              </a:buClr>
              <a:buSzPts val="2700"/>
              <a:buNone/>
              <a:defRPr>
                <a:solidFill>
                  <a:srgbClr val="888888"/>
                </a:solidFill>
              </a:defRPr>
            </a:lvl4pPr>
            <a:lvl5pPr lvl="4" rtl="0" algn="ctr">
              <a:spcBef>
                <a:spcPts val="1600"/>
              </a:spcBef>
              <a:spcAft>
                <a:spcPts val="0"/>
              </a:spcAft>
              <a:buClr>
                <a:srgbClr val="888888"/>
              </a:buClr>
              <a:buSzPts val="2700"/>
              <a:buNone/>
              <a:defRPr>
                <a:solidFill>
                  <a:srgbClr val="888888"/>
                </a:solidFill>
              </a:defRPr>
            </a:lvl5pPr>
            <a:lvl6pPr lvl="5" rtl="0" algn="ctr">
              <a:spcBef>
                <a:spcPts val="1600"/>
              </a:spcBef>
              <a:spcAft>
                <a:spcPts val="0"/>
              </a:spcAft>
              <a:buClr>
                <a:srgbClr val="888888"/>
              </a:buClr>
              <a:buSzPts val="2700"/>
              <a:buNone/>
              <a:defRPr>
                <a:solidFill>
                  <a:srgbClr val="888888"/>
                </a:solidFill>
              </a:defRPr>
            </a:lvl6pPr>
            <a:lvl7pPr lvl="6" rtl="0" algn="ctr">
              <a:spcBef>
                <a:spcPts val="1600"/>
              </a:spcBef>
              <a:spcAft>
                <a:spcPts val="0"/>
              </a:spcAft>
              <a:buClr>
                <a:srgbClr val="888888"/>
              </a:buClr>
              <a:buSzPts val="2700"/>
              <a:buNone/>
              <a:defRPr>
                <a:solidFill>
                  <a:srgbClr val="888888"/>
                </a:solidFill>
              </a:defRPr>
            </a:lvl7pPr>
            <a:lvl8pPr lvl="7" rtl="0" algn="ctr">
              <a:spcBef>
                <a:spcPts val="1600"/>
              </a:spcBef>
              <a:spcAft>
                <a:spcPts val="0"/>
              </a:spcAft>
              <a:buClr>
                <a:srgbClr val="888888"/>
              </a:buClr>
              <a:buSzPts val="2700"/>
              <a:buNone/>
              <a:defRPr>
                <a:solidFill>
                  <a:srgbClr val="888888"/>
                </a:solidFill>
              </a:defRPr>
            </a:lvl8pPr>
            <a:lvl9pPr lvl="8" rtl="0" algn="ctr">
              <a:spcBef>
                <a:spcPts val="1600"/>
              </a:spcBef>
              <a:spcAft>
                <a:spcPts val="1600"/>
              </a:spcAft>
              <a:buClr>
                <a:srgbClr val="888888"/>
              </a:buClr>
              <a:buSzPts val="2700"/>
              <a:buNone/>
              <a:defRPr>
                <a:solidFill>
                  <a:srgbClr val="888888"/>
                </a:solidFill>
              </a:defRPr>
            </a:lvl9pPr>
          </a:lstStyle>
          <a:p/>
        </p:txBody>
      </p:sp>
      <p:sp>
        <p:nvSpPr>
          <p:cNvPr id="61" name="Google Shape;61;p13"/>
          <p:cNvSpPr txBox="1"/>
          <p:nvPr>
            <p:ph idx="10" type="dt"/>
          </p:nvPr>
        </p:nvSpPr>
        <p:spPr>
          <a:xfrm>
            <a:off x="609600" y="6356351"/>
            <a:ext cx="2844900" cy="365100"/>
          </a:xfrm>
          <a:prstGeom prst="rect">
            <a:avLst/>
          </a:prstGeom>
          <a:noFill/>
          <a:ln>
            <a:noFill/>
          </a:ln>
        </p:spPr>
        <p:txBody>
          <a:bodyPr anchorCtr="0" anchor="ctr" bIns="60925" lIns="121900" spcFirstLastPara="1" rIns="121900" wrap="square" tIns="60925">
            <a:noAutofit/>
          </a:bodyPr>
          <a:lstStyle>
            <a:lvl1pPr lvl="0" rtl="0" algn="l">
              <a:spcBef>
                <a:spcPts val="0"/>
              </a:spcBef>
              <a:spcAft>
                <a:spcPts val="0"/>
              </a:spcAft>
              <a:buSzPts val="1900"/>
              <a:buNone/>
              <a:defRPr sz="1900">
                <a:latin typeface="Arial"/>
                <a:ea typeface="Arial"/>
                <a:cs typeface="Arial"/>
                <a:sym typeface="Arial"/>
              </a:defRPr>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62" name="Google Shape;62;p13"/>
          <p:cNvSpPr txBox="1"/>
          <p:nvPr>
            <p:ph idx="11" type="ftr"/>
          </p:nvPr>
        </p:nvSpPr>
        <p:spPr>
          <a:xfrm>
            <a:off x="4165600" y="6356351"/>
            <a:ext cx="3860700" cy="365100"/>
          </a:xfrm>
          <a:prstGeom prst="rect">
            <a:avLst/>
          </a:prstGeom>
          <a:noFill/>
          <a:ln>
            <a:noFill/>
          </a:ln>
        </p:spPr>
        <p:txBody>
          <a:bodyPr anchorCtr="0" anchor="ctr" bIns="60925" lIns="121900" spcFirstLastPara="1" rIns="121900" wrap="square" tIns="60925">
            <a:noAutofit/>
          </a:bodyPr>
          <a:lstStyle>
            <a:lvl1pPr lvl="0" rtl="0" algn="ctr">
              <a:spcBef>
                <a:spcPts val="0"/>
              </a:spcBef>
              <a:spcAft>
                <a:spcPts val="0"/>
              </a:spcAft>
              <a:buSzPts val="1900"/>
              <a:buNone/>
              <a:defRPr sz="1900"/>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63" name="Google Shape;63;p13"/>
          <p:cNvSpPr txBox="1"/>
          <p:nvPr>
            <p:ph idx="12" type="sldNum"/>
          </p:nvPr>
        </p:nvSpPr>
        <p:spPr>
          <a:xfrm>
            <a:off x="11118892" y="6356351"/>
            <a:ext cx="796800" cy="365100"/>
          </a:xfrm>
          <a:prstGeom prst="rect">
            <a:avLst/>
          </a:prstGeom>
          <a:noFill/>
          <a:ln>
            <a:noFill/>
          </a:ln>
        </p:spPr>
        <p:txBody>
          <a:bodyPr anchorCtr="0" anchor="ctr" bIns="60925" lIns="121900" spcFirstLastPara="1" rIns="121900" wrap="square" tIns="60925">
            <a:normAutofit lnSpcReduction="10000"/>
          </a:bodyPr>
          <a:lstStyle>
            <a:lvl1pPr indent="0" lvl="0" marL="0" rtl="0" algn="r">
              <a:spcBef>
                <a:spcPts val="0"/>
              </a:spcBef>
              <a:buNone/>
              <a:defRPr b="0" i="0" sz="1600" u="none" cap="none" strike="noStrike">
                <a:solidFill>
                  <a:srgbClr val="000000"/>
                </a:solidFill>
                <a:latin typeface="Arial"/>
                <a:ea typeface="Arial"/>
                <a:cs typeface="Arial"/>
                <a:sym typeface="Arial"/>
              </a:defRPr>
            </a:lvl1pPr>
            <a:lvl2pPr indent="0" lvl="1" marL="0" rtl="0" algn="r">
              <a:spcBef>
                <a:spcPts val="0"/>
              </a:spcBef>
              <a:buNone/>
              <a:defRPr b="0" i="0" sz="1600" u="none" cap="none" strike="noStrike">
                <a:solidFill>
                  <a:srgbClr val="000000"/>
                </a:solidFill>
                <a:latin typeface="Arial"/>
                <a:ea typeface="Arial"/>
                <a:cs typeface="Arial"/>
                <a:sym typeface="Arial"/>
              </a:defRPr>
            </a:lvl2pPr>
            <a:lvl3pPr indent="0" lvl="2" marL="0" rtl="0" algn="r">
              <a:spcBef>
                <a:spcPts val="0"/>
              </a:spcBef>
              <a:buNone/>
              <a:defRPr b="0" i="0" sz="1600" u="none" cap="none" strike="noStrike">
                <a:solidFill>
                  <a:srgbClr val="000000"/>
                </a:solidFill>
                <a:latin typeface="Arial"/>
                <a:ea typeface="Arial"/>
                <a:cs typeface="Arial"/>
                <a:sym typeface="Arial"/>
              </a:defRPr>
            </a:lvl3pPr>
            <a:lvl4pPr indent="0" lvl="3" marL="0" rtl="0" algn="r">
              <a:spcBef>
                <a:spcPts val="0"/>
              </a:spcBef>
              <a:buNone/>
              <a:defRPr b="0" i="0" sz="1600" u="none" cap="none" strike="noStrike">
                <a:solidFill>
                  <a:srgbClr val="000000"/>
                </a:solidFill>
                <a:latin typeface="Arial"/>
                <a:ea typeface="Arial"/>
                <a:cs typeface="Arial"/>
                <a:sym typeface="Arial"/>
              </a:defRPr>
            </a:lvl4pPr>
            <a:lvl5pPr indent="0" lvl="4" marL="0" rtl="0" algn="r">
              <a:spcBef>
                <a:spcPts val="0"/>
              </a:spcBef>
              <a:buNone/>
              <a:defRPr b="0" i="0" sz="1600" u="none" cap="none" strike="noStrike">
                <a:solidFill>
                  <a:srgbClr val="000000"/>
                </a:solidFill>
                <a:latin typeface="Arial"/>
                <a:ea typeface="Arial"/>
                <a:cs typeface="Arial"/>
                <a:sym typeface="Arial"/>
              </a:defRPr>
            </a:lvl5pPr>
            <a:lvl6pPr indent="0" lvl="5" marL="0" rtl="0" algn="r">
              <a:spcBef>
                <a:spcPts val="0"/>
              </a:spcBef>
              <a:buNone/>
              <a:defRPr b="0" i="0" sz="1600" u="none" cap="none" strike="noStrike">
                <a:solidFill>
                  <a:srgbClr val="000000"/>
                </a:solidFill>
                <a:latin typeface="Arial"/>
                <a:ea typeface="Arial"/>
                <a:cs typeface="Arial"/>
                <a:sym typeface="Arial"/>
              </a:defRPr>
            </a:lvl6pPr>
            <a:lvl7pPr indent="0" lvl="6" marL="0" rtl="0" algn="r">
              <a:spcBef>
                <a:spcPts val="0"/>
              </a:spcBef>
              <a:buNone/>
              <a:defRPr b="0" i="0" sz="1600" u="none" cap="none" strike="noStrike">
                <a:solidFill>
                  <a:srgbClr val="000000"/>
                </a:solidFill>
                <a:latin typeface="Arial"/>
                <a:ea typeface="Arial"/>
                <a:cs typeface="Arial"/>
                <a:sym typeface="Arial"/>
              </a:defRPr>
            </a:lvl7pPr>
            <a:lvl8pPr indent="0" lvl="7" marL="0" rtl="0" algn="r">
              <a:spcBef>
                <a:spcPts val="0"/>
              </a:spcBef>
              <a:buNone/>
              <a:defRPr b="0" i="0" sz="1600" u="none" cap="none" strike="noStrike">
                <a:solidFill>
                  <a:srgbClr val="000000"/>
                </a:solidFill>
                <a:latin typeface="Arial"/>
                <a:ea typeface="Arial"/>
                <a:cs typeface="Arial"/>
                <a:sym typeface="Arial"/>
              </a:defRPr>
            </a:lvl8pPr>
            <a:lvl9pPr indent="0" lvl="8" marL="0" rtl="0" algn="r">
              <a:spcBef>
                <a:spcPts val="0"/>
              </a:spcBef>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4"/>
          <p:cNvSpPr/>
          <p:nvPr/>
        </p:nvSpPr>
        <p:spPr>
          <a:xfrm>
            <a:off x="440286" y="614407"/>
            <a:ext cx="11309400" cy="118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1"/>
              </a:buClr>
              <a:buSzPts val="1800"/>
              <a:buNone/>
              <a:defRPr/>
            </a:lvl1pPr>
            <a:lvl2pPr lvl="1" rtl="0" algn="l">
              <a:spcBef>
                <a:spcPts val="0"/>
              </a:spcBef>
              <a:spcAft>
                <a:spcPts val="0"/>
              </a:spcAft>
              <a:buSzPts val="4000"/>
              <a:buNone/>
              <a:defRPr/>
            </a:lvl2pPr>
            <a:lvl3pPr lvl="2" rtl="0" algn="l">
              <a:spcBef>
                <a:spcPts val="0"/>
              </a:spcBef>
              <a:spcAft>
                <a:spcPts val="0"/>
              </a:spcAft>
              <a:buSzPts val="4000"/>
              <a:buNone/>
              <a:defRPr/>
            </a:lvl3pPr>
            <a:lvl4pPr lvl="3" rtl="0" algn="l">
              <a:spcBef>
                <a:spcPts val="0"/>
              </a:spcBef>
              <a:spcAft>
                <a:spcPts val="0"/>
              </a:spcAft>
              <a:buSzPts val="4000"/>
              <a:buNone/>
              <a:defRPr/>
            </a:lvl4pPr>
            <a:lvl5pPr lvl="4" rtl="0" algn="l">
              <a:spcBef>
                <a:spcPts val="0"/>
              </a:spcBef>
              <a:spcAft>
                <a:spcPts val="0"/>
              </a:spcAft>
              <a:buSzPts val="4000"/>
              <a:buNone/>
              <a:defRPr/>
            </a:lvl5pPr>
            <a:lvl6pPr lvl="5" rtl="0" algn="l">
              <a:spcBef>
                <a:spcPts val="0"/>
              </a:spcBef>
              <a:spcAft>
                <a:spcPts val="0"/>
              </a:spcAft>
              <a:buSzPts val="4000"/>
              <a:buNone/>
              <a:defRPr/>
            </a:lvl6pPr>
            <a:lvl7pPr lvl="6" rtl="0" algn="l">
              <a:spcBef>
                <a:spcPts val="0"/>
              </a:spcBef>
              <a:spcAft>
                <a:spcPts val="0"/>
              </a:spcAft>
              <a:buSzPts val="4000"/>
              <a:buNone/>
              <a:defRPr/>
            </a:lvl7pPr>
            <a:lvl8pPr lvl="7" rtl="0" algn="l">
              <a:spcBef>
                <a:spcPts val="0"/>
              </a:spcBef>
              <a:spcAft>
                <a:spcPts val="0"/>
              </a:spcAft>
              <a:buSzPts val="4000"/>
              <a:buNone/>
              <a:defRPr/>
            </a:lvl8pPr>
            <a:lvl9pPr lvl="8" rtl="0" algn="l">
              <a:spcBef>
                <a:spcPts val="0"/>
              </a:spcBef>
              <a:spcAft>
                <a:spcPts val="0"/>
              </a:spcAft>
              <a:buSzPts val="4000"/>
              <a:buNone/>
              <a:defRPr/>
            </a:lvl9pPr>
          </a:lstStyle>
          <a:p/>
        </p:txBody>
      </p:sp>
      <p:sp>
        <p:nvSpPr>
          <p:cNvPr id="67" name="Google Shape;67;p14"/>
          <p:cNvSpPr txBox="1"/>
          <p:nvPr>
            <p:ph idx="1" type="body"/>
          </p:nvPr>
        </p:nvSpPr>
        <p:spPr>
          <a:xfrm>
            <a:off x="581192" y="2180496"/>
            <a:ext cx="11029500" cy="3678300"/>
          </a:xfrm>
          <a:prstGeom prst="rect">
            <a:avLst/>
          </a:prstGeom>
          <a:noFill/>
          <a:ln>
            <a:noFill/>
          </a:ln>
        </p:spPr>
        <p:txBody>
          <a:bodyPr anchorCtr="0" anchor="ctr" bIns="45700" lIns="91425" spcFirstLastPara="1" rIns="91425" wrap="square" tIns="45700">
            <a:normAutofit/>
          </a:bodyPr>
          <a:lstStyle>
            <a:lvl1pPr indent="-333756" lvl="0" marL="457200" rtl="0" algn="l">
              <a:spcBef>
                <a:spcPts val="360"/>
              </a:spcBef>
              <a:spcAft>
                <a:spcPts val="0"/>
              </a:spcAft>
              <a:buSzPts val="1656"/>
              <a:buChar char="●"/>
              <a:defRPr/>
            </a:lvl1pPr>
            <a:lvl2pPr indent="-333756" lvl="1" marL="914400" rtl="0" algn="l">
              <a:spcBef>
                <a:spcPts val="600"/>
              </a:spcBef>
              <a:spcAft>
                <a:spcPts val="0"/>
              </a:spcAft>
              <a:buSzPts val="1656"/>
              <a:buChar char="○"/>
              <a:defRPr/>
            </a:lvl2pPr>
            <a:lvl3pPr indent="-333756" lvl="2" marL="1371600" rtl="0" algn="l">
              <a:spcBef>
                <a:spcPts val="600"/>
              </a:spcBef>
              <a:spcAft>
                <a:spcPts val="0"/>
              </a:spcAft>
              <a:buSzPts val="1656"/>
              <a:buChar char="■"/>
              <a:defRPr/>
            </a:lvl3pPr>
            <a:lvl4pPr indent="-333756" lvl="3" marL="1828800" rtl="0" algn="l">
              <a:spcBef>
                <a:spcPts val="600"/>
              </a:spcBef>
              <a:spcAft>
                <a:spcPts val="0"/>
              </a:spcAft>
              <a:buSzPts val="1656"/>
              <a:buChar char="●"/>
              <a:defRPr/>
            </a:lvl4pPr>
            <a:lvl5pPr indent="-333756" lvl="4" marL="2286000" rtl="0" algn="l">
              <a:spcBef>
                <a:spcPts val="600"/>
              </a:spcBef>
              <a:spcAft>
                <a:spcPts val="0"/>
              </a:spcAft>
              <a:buSzPts val="1656"/>
              <a:buChar char="○"/>
              <a:defRPr/>
            </a:lvl5pPr>
            <a:lvl6pPr indent="-333756" lvl="5" marL="2743200" rtl="0" algn="l">
              <a:spcBef>
                <a:spcPts val="600"/>
              </a:spcBef>
              <a:spcAft>
                <a:spcPts val="0"/>
              </a:spcAft>
              <a:buSzPts val="1656"/>
              <a:buChar char="■"/>
              <a:defRPr/>
            </a:lvl6pPr>
            <a:lvl7pPr indent="-333756" lvl="6" marL="3200400" rtl="0" algn="l">
              <a:spcBef>
                <a:spcPts val="600"/>
              </a:spcBef>
              <a:spcAft>
                <a:spcPts val="0"/>
              </a:spcAft>
              <a:buSzPts val="1656"/>
              <a:buChar char="●"/>
              <a:defRPr/>
            </a:lvl7pPr>
            <a:lvl8pPr indent="-333756" lvl="7" marL="3657600" rtl="0" algn="l">
              <a:spcBef>
                <a:spcPts val="600"/>
              </a:spcBef>
              <a:spcAft>
                <a:spcPts val="0"/>
              </a:spcAft>
              <a:buSzPts val="1656"/>
              <a:buChar char="○"/>
              <a:defRPr/>
            </a:lvl8pPr>
            <a:lvl9pPr indent="-333756" lvl="8" marL="4114800" rtl="0" algn="l">
              <a:spcBef>
                <a:spcPts val="600"/>
              </a:spcBef>
              <a:spcAft>
                <a:spcPts val="600"/>
              </a:spcAft>
              <a:buSzPts val="1656"/>
              <a:buChar char="■"/>
              <a:defRPr/>
            </a:lvl9pPr>
          </a:lstStyle>
          <a:p/>
        </p:txBody>
      </p:sp>
      <p:sp>
        <p:nvSpPr>
          <p:cNvPr id="68" name="Google Shape;68;p14"/>
          <p:cNvSpPr txBox="1"/>
          <p:nvPr>
            <p:ph idx="10" type="dt"/>
          </p:nvPr>
        </p:nvSpPr>
        <p:spPr>
          <a:xfrm>
            <a:off x="7605951" y="5956137"/>
            <a:ext cx="2844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4"/>
          <p:cNvSpPr txBox="1"/>
          <p:nvPr>
            <p:ph idx="11" type="ftr"/>
          </p:nvPr>
        </p:nvSpPr>
        <p:spPr>
          <a:xfrm>
            <a:off x="581192" y="5951811"/>
            <a:ext cx="69171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cap="none">
                <a:latin typeface="Gill Sans"/>
                <a:ea typeface="Gill Sans"/>
                <a:cs typeface="Gill Sans"/>
                <a:sym typeface="Gill Sa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4"/>
          <p:cNvSpPr txBox="1"/>
          <p:nvPr>
            <p:ph idx="12" type="sldNum"/>
          </p:nvPr>
        </p:nvSpPr>
        <p:spPr>
          <a:xfrm>
            <a:off x="10558300" y="5956137"/>
            <a:ext cx="10524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107600" y="3534800"/>
            <a:ext cx="11976900" cy="32157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647833" y="2286000"/>
            <a:ext cx="10911600" cy="1047600"/>
          </a:xfrm>
          <a:prstGeom prst="rect">
            <a:avLst/>
          </a:prstGeom>
        </p:spPr>
        <p:txBody>
          <a:bodyPr anchorCtr="0" anchor="b"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1" name="Google Shape;21;p3"/>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415600" y="593367"/>
            <a:ext cx="11360700" cy="8313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 name="Google Shape;24;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5" name="Google Shape;25;p4"/>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415600" y="593367"/>
            <a:ext cx="11360700" cy="8313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8" name="Google Shape;28;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9" name="Google Shape;29;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0" name="Google Shape;30;p5"/>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415600" y="593367"/>
            <a:ext cx="11360700" cy="8313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3" name="Google Shape;33;p6"/>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6" name="Google Shape;36;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7" name="Google Shape;37;p7"/>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653667" y="701800"/>
            <a:ext cx="74721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40" name="Google Shape;40;p8"/>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6182400" y="107600"/>
            <a:ext cx="5901900" cy="66429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3" name="Google Shape;43;p9"/>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354000" y="1575600"/>
            <a:ext cx="5393700" cy="20448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45" name="Google Shape;45;p9"/>
          <p:cNvSpPr txBox="1"/>
          <p:nvPr>
            <p:ph idx="1" type="subTitle"/>
          </p:nvPr>
        </p:nvSpPr>
        <p:spPr>
          <a:xfrm>
            <a:off x="354000" y="3692001"/>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6" name="Google Shape;46;p9"/>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47" name="Google Shape;47;p9"/>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800"/>
              <a:buNone/>
              <a:defRPr sz="2800"/>
            </a:lvl1pPr>
          </a:lstStyle>
          <a:p/>
        </p:txBody>
      </p:sp>
      <p:sp>
        <p:nvSpPr>
          <p:cNvPr id="50" name="Google Shape;50;p10"/>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8313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1pPr>
            <a:lvl2pPr lvl="1">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2pPr>
            <a:lvl3pPr lvl="2">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3pPr>
            <a:lvl4pPr lvl="3">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4pPr>
            <a:lvl5pPr lvl="4">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5pPr>
            <a:lvl6pPr lvl="5">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6pPr>
            <a:lvl7pPr lvl="6">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7pPr>
            <a:lvl8pPr lvl="7">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8pPr>
            <a:lvl9pPr lvl="8">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lt2"/>
              </a:buClr>
              <a:buSzPts val="2400"/>
              <a:buFont typeface="Source Sans Pro"/>
              <a:buChar char="●"/>
              <a:defRPr sz="2400">
                <a:solidFill>
                  <a:schemeClr val="lt2"/>
                </a:solidFill>
                <a:latin typeface="Source Sans Pro"/>
                <a:ea typeface="Source Sans Pro"/>
                <a:cs typeface="Source Sans Pro"/>
                <a:sym typeface="Source Sans Pro"/>
              </a:defRPr>
            </a:lvl1pPr>
            <a:lvl2pPr indent="-349250" lvl="1" marL="9144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2pPr>
            <a:lvl3pPr indent="-349250" lvl="2" marL="13716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3pPr>
            <a:lvl4pPr indent="-349250" lvl="3" marL="18288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4pPr>
            <a:lvl5pPr indent="-349250" lvl="4" marL="22860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5pPr>
            <a:lvl6pPr indent="-349250" lvl="5" marL="27432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6pPr>
            <a:lvl7pPr indent="-349250" lvl="6" marL="32004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7pPr>
            <a:lvl8pPr indent="-349250" lvl="7" marL="36576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8pPr>
            <a:lvl9pPr indent="-349250" lvl="8" marL="41148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9pPr>
          </a:lstStyle>
          <a:p/>
        </p:txBody>
      </p:sp>
      <p:sp>
        <p:nvSpPr>
          <p:cNvPr id="12" name="Google Shape;12;p1"/>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2"/>
                </a:solidFill>
                <a:latin typeface="Source Sans Pro"/>
                <a:ea typeface="Source Sans Pro"/>
                <a:cs typeface="Source Sans Pro"/>
                <a:sym typeface="Source Sans Pro"/>
              </a:defRPr>
            </a:lvl1pPr>
            <a:lvl2pPr lvl="1" algn="r">
              <a:buNone/>
              <a:defRPr sz="1300">
                <a:solidFill>
                  <a:schemeClr val="lt2"/>
                </a:solidFill>
                <a:latin typeface="Source Sans Pro"/>
                <a:ea typeface="Source Sans Pro"/>
                <a:cs typeface="Source Sans Pro"/>
                <a:sym typeface="Source Sans Pro"/>
              </a:defRPr>
            </a:lvl2pPr>
            <a:lvl3pPr lvl="2" algn="r">
              <a:buNone/>
              <a:defRPr sz="1300">
                <a:solidFill>
                  <a:schemeClr val="lt2"/>
                </a:solidFill>
                <a:latin typeface="Source Sans Pro"/>
                <a:ea typeface="Source Sans Pro"/>
                <a:cs typeface="Source Sans Pro"/>
                <a:sym typeface="Source Sans Pro"/>
              </a:defRPr>
            </a:lvl3pPr>
            <a:lvl4pPr lvl="3" algn="r">
              <a:buNone/>
              <a:defRPr sz="1300">
                <a:solidFill>
                  <a:schemeClr val="lt2"/>
                </a:solidFill>
                <a:latin typeface="Source Sans Pro"/>
                <a:ea typeface="Source Sans Pro"/>
                <a:cs typeface="Source Sans Pro"/>
                <a:sym typeface="Source Sans Pro"/>
              </a:defRPr>
            </a:lvl4pPr>
            <a:lvl5pPr lvl="4" algn="r">
              <a:buNone/>
              <a:defRPr sz="1300">
                <a:solidFill>
                  <a:schemeClr val="lt2"/>
                </a:solidFill>
                <a:latin typeface="Source Sans Pro"/>
                <a:ea typeface="Source Sans Pro"/>
                <a:cs typeface="Source Sans Pro"/>
                <a:sym typeface="Source Sans Pro"/>
              </a:defRPr>
            </a:lvl5pPr>
            <a:lvl6pPr lvl="5" algn="r">
              <a:buNone/>
              <a:defRPr sz="1300">
                <a:solidFill>
                  <a:schemeClr val="lt2"/>
                </a:solidFill>
                <a:latin typeface="Source Sans Pro"/>
                <a:ea typeface="Source Sans Pro"/>
                <a:cs typeface="Source Sans Pro"/>
                <a:sym typeface="Source Sans Pro"/>
              </a:defRPr>
            </a:lvl6pPr>
            <a:lvl7pPr lvl="6" algn="r">
              <a:buNone/>
              <a:defRPr sz="1300">
                <a:solidFill>
                  <a:schemeClr val="lt2"/>
                </a:solidFill>
                <a:latin typeface="Source Sans Pro"/>
                <a:ea typeface="Source Sans Pro"/>
                <a:cs typeface="Source Sans Pro"/>
                <a:sym typeface="Source Sans Pro"/>
              </a:defRPr>
            </a:lvl7pPr>
            <a:lvl8pPr lvl="7" algn="r">
              <a:buNone/>
              <a:defRPr sz="1300">
                <a:solidFill>
                  <a:schemeClr val="lt2"/>
                </a:solidFill>
                <a:latin typeface="Source Sans Pro"/>
                <a:ea typeface="Source Sans Pro"/>
                <a:cs typeface="Source Sans Pro"/>
                <a:sym typeface="Source Sans Pro"/>
              </a:defRPr>
            </a:lvl8pPr>
            <a:lvl9pPr lvl="8" algn="r">
              <a:buNone/>
              <a:defRPr sz="13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6.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4.jpg"/><Relationship Id="rId5" Type="http://schemas.openxmlformats.org/officeDocument/2006/relationships/image" Target="../media/image21.jpg"/><Relationship Id="rId6"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descr="NWU PPT Wide Opt 1_Cover.jpg" id="75" name="Google Shape;75;p15"/>
          <p:cNvPicPr preferRelativeResize="0"/>
          <p:nvPr/>
        </p:nvPicPr>
        <p:blipFill rotWithShape="1">
          <a:blip r:embed="rId3">
            <a:alphaModFix/>
          </a:blip>
          <a:srcRect b="0" l="0" r="0" t="0"/>
          <a:stretch/>
        </p:blipFill>
        <p:spPr>
          <a:xfrm>
            <a:off x="0" y="0"/>
            <a:ext cx="12192000" cy="6857997"/>
          </a:xfrm>
          <a:prstGeom prst="rect">
            <a:avLst/>
          </a:prstGeom>
          <a:noFill/>
          <a:ln>
            <a:noFill/>
          </a:ln>
        </p:spPr>
      </p:pic>
      <p:sp>
        <p:nvSpPr>
          <p:cNvPr id="76" name="Google Shape;76;p15"/>
          <p:cNvSpPr txBox="1"/>
          <p:nvPr>
            <p:ph type="ctrTitle"/>
          </p:nvPr>
        </p:nvSpPr>
        <p:spPr>
          <a:xfrm>
            <a:off x="913133" y="1390795"/>
            <a:ext cx="10583100" cy="1470000"/>
          </a:xfrm>
          <a:prstGeom prst="rect">
            <a:avLst/>
          </a:prstGeom>
          <a:noFill/>
          <a:ln>
            <a:noFill/>
          </a:ln>
        </p:spPr>
        <p:txBody>
          <a:bodyPr anchorCtr="0" anchor="ctr" bIns="60925" lIns="121900" spcFirstLastPara="1" rIns="121900" wrap="square" tIns="60925">
            <a:normAutofit fontScale="90000"/>
          </a:bodyPr>
          <a:lstStyle/>
          <a:p>
            <a:pPr indent="0" lvl="0" marL="0" rtl="0" algn="ctr">
              <a:lnSpc>
                <a:spcPct val="200000"/>
              </a:lnSpc>
              <a:spcBef>
                <a:spcPts val="0"/>
              </a:spcBef>
              <a:spcAft>
                <a:spcPts val="0"/>
              </a:spcAft>
              <a:buNone/>
            </a:pPr>
            <a:r>
              <a:t/>
            </a:r>
            <a:endParaRPr sz="3150">
              <a:solidFill>
                <a:srgbClr val="000000"/>
              </a:solidFill>
              <a:latin typeface="Times New Roman"/>
              <a:ea typeface="Times New Roman"/>
              <a:cs typeface="Times New Roman"/>
              <a:sym typeface="Times New Roman"/>
            </a:endParaRPr>
          </a:p>
          <a:p>
            <a:pPr indent="0" lvl="0" marL="0" rtl="0" algn="ctr">
              <a:lnSpc>
                <a:spcPct val="200000"/>
              </a:lnSpc>
              <a:spcBef>
                <a:spcPts val="0"/>
              </a:spcBef>
              <a:spcAft>
                <a:spcPts val="0"/>
              </a:spcAft>
              <a:buNone/>
            </a:pPr>
            <a:r>
              <a:rPr lang="en-US" sz="3150">
                <a:solidFill>
                  <a:srgbClr val="000000"/>
                </a:solidFill>
                <a:latin typeface="Calibri"/>
                <a:ea typeface="Calibri"/>
                <a:cs typeface="Calibri"/>
                <a:sym typeface="Calibri"/>
              </a:rPr>
              <a:t>Final Project Report</a:t>
            </a:r>
            <a:endParaRPr sz="3150">
              <a:solidFill>
                <a:srgbClr val="000000"/>
              </a:solidFill>
              <a:latin typeface="Calibri"/>
              <a:ea typeface="Calibri"/>
              <a:cs typeface="Calibri"/>
              <a:sym typeface="Calibri"/>
            </a:endParaRPr>
          </a:p>
          <a:p>
            <a:pPr indent="0" lvl="0" marL="0" rtl="0" algn="ctr">
              <a:lnSpc>
                <a:spcPct val="200000"/>
              </a:lnSpc>
              <a:spcBef>
                <a:spcPts val="0"/>
              </a:spcBef>
              <a:spcAft>
                <a:spcPts val="0"/>
              </a:spcAft>
              <a:buNone/>
            </a:pPr>
            <a:r>
              <a:rPr lang="en-US" sz="2650">
                <a:solidFill>
                  <a:srgbClr val="000000"/>
                </a:solidFill>
                <a:latin typeface="Calibri"/>
                <a:ea typeface="Calibri"/>
                <a:cs typeface="Calibri"/>
                <a:sym typeface="Calibri"/>
              </a:rPr>
              <a:t>Enhancing Customer Engagement and Predictive Insights in Retail</a:t>
            </a:r>
            <a:endParaRPr sz="2650">
              <a:solidFill>
                <a:srgbClr val="000000"/>
              </a:solidFill>
              <a:latin typeface="Calibri"/>
              <a:ea typeface="Calibri"/>
              <a:cs typeface="Calibri"/>
              <a:sym typeface="Calibri"/>
            </a:endParaRPr>
          </a:p>
          <a:p>
            <a:pPr indent="0" lvl="0" marL="0" rtl="0" algn="ctr">
              <a:lnSpc>
                <a:spcPct val="200000"/>
              </a:lnSpc>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77" name="Google Shape;77;p15"/>
          <p:cNvSpPr txBox="1"/>
          <p:nvPr>
            <p:ph idx="1" type="subTitle"/>
          </p:nvPr>
        </p:nvSpPr>
        <p:spPr>
          <a:xfrm>
            <a:off x="3716133" y="4212333"/>
            <a:ext cx="4977300" cy="2586000"/>
          </a:xfrm>
          <a:prstGeom prst="rect">
            <a:avLst/>
          </a:prstGeom>
          <a:noFill/>
          <a:ln>
            <a:noFill/>
          </a:ln>
        </p:spPr>
        <p:txBody>
          <a:bodyPr anchorCtr="0" anchor="t" bIns="60925" lIns="121900" spcFirstLastPara="1" rIns="121900" wrap="square" tIns="60925">
            <a:spAutoFit/>
          </a:bodyPr>
          <a:lstStyle/>
          <a:p>
            <a:pPr indent="0" lvl="0" marL="0" rtl="0" algn="ctr">
              <a:lnSpc>
                <a:spcPct val="100000"/>
              </a:lnSpc>
              <a:spcBef>
                <a:spcPts val="0"/>
              </a:spcBef>
              <a:spcAft>
                <a:spcPts val="0"/>
              </a:spcAft>
              <a:buNone/>
            </a:pPr>
            <a:r>
              <a:rPr lang="en-US" sz="1600">
                <a:solidFill>
                  <a:srgbClr val="000000"/>
                </a:solidFill>
                <a:latin typeface="Calibri"/>
                <a:ea typeface="Calibri"/>
                <a:cs typeface="Calibri"/>
                <a:sym typeface="Calibri"/>
              </a:rPr>
              <a:t>Group 3</a:t>
            </a:r>
            <a:endParaRPr sz="16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lang="en-US" sz="1600">
                <a:solidFill>
                  <a:srgbClr val="000000"/>
                </a:solidFill>
                <a:latin typeface="Calibri"/>
                <a:ea typeface="Calibri"/>
                <a:cs typeface="Calibri"/>
                <a:sym typeface="Calibri"/>
              </a:rPr>
              <a:t>Krishna Karthik Reddy Chavva</a:t>
            </a:r>
            <a:endParaRPr sz="16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lang="en-US" sz="1600">
                <a:solidFill>
                  <a:srgbClr val="000000"/>
                </a:solidFill>
                <a:latin typeface="Calibri"/>
                <a:ea typeface="Calibri"/>
                <a:cs typeface="Calibri"/>
                <a:sym typeface="Calibri"/>
              </a:rPr>
              <a:t>Swapnil Roy</a:t>
            </a:r>
            <a:endParaRPr sz="16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lang="en-US" sz="1600">
                <a:solidFill>
                  <a:srgbClr val="000000"/>
                </a:solidFill>
                <a:latin typeface="Calibri"/>
                <a:ea typeface="Calibri"/>
                <a:cs typeface="Calibri"/>
                <a:sym typeface="Calibri"/>
              </a:rPr>
              <a:t>Rohit Bharadwaj Balarama Somayajula</a:t>
            </a:r>
            <a:endParaRPr sz="16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lang="en-US" sz="1600">
                <a:solidFill>
                  <a:srgbClr val="000000"/>
                </a:solidFill>
                <a:latin typeface="Calibri"/>
                <a:ea typeface="Calibri"/>
                <a:cs typeface="Calibri"/>
                <a:sym typeface="Calibri"/>
              </a:rPr>
              <a:t>Vignesh Sridhar</a:t>
            </a:r>
            <a:endParaRPr sz="16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t/>
            </a:r>
            <a:endParaRPr sz="16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t/>
            </a:r>
            <a:endParaRPr sz="16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lang="en-US" sz="1600">
                <a:solidFill>
                  <a:srgbClr val="000000"/>
                </a:solidFill>
                <a:latin typeface="Calibri"/>
                <a:ea typeface="Calibri"/>
                <a:cs typeface="Calibri"/>
                <a:sym typeface="Calibri"/>
              </a:rPr>
              <a:t>Northwestern University</a:t>
            </a:r>
            <a:endParaRPr sz="16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lang="en-US" sz="1600">
                <a:solidFill>
                  <a:srgbClr val="000000"/>
                </a:solidFill>
                <a:latin typeface="Calibri"/>
                <a:ea typeface="Calibri"/>
                <a:cs typeface="Calibri"/>
                <a:sym typeface="Calibri"/>
              </a:rPr>
              <a:t>422 - Practical Machine Learning</a:t>
            </a:r>
            <a:endParaRPr i="1" sz="16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lang="en-US" sz="1600">
                <a:solidFill>
                  <a:srgbClr val="000000"/>
                </a:solidFill>
                <a:latin typeface="Calibri"/>
                <a:ea typeface="Calibri"/>
                <a:cs typeface="Calibri"/>
                <a:sym typeface="Calibri"/>
              </a:rPr>
              <a:t>18</a:t>
            </a:r>
            <a:r>
              <a:rPr lang="en-US" sz="1600">
                <a:solidFill>
                  <a:srgbClr val="000000"/>
                </a:solidFill>
                <a:latin typeface="Calibri"/>
                <a:ea typeface="Calibri"/>
                <a:cs typeface="Calibri"/>
                <a:sym typeface="Calibri"/>
              </a:rPr>
              <a:t>-August-2023</a:t>
            </a:r>
            <a:endParaRPr sz="1600">
              <a:latin typeface="Calibri"/>
              <a:ea typeface="Calibri"/>
              <a:cs typeface="Calibri"/>
              <a:sym typeface="Calibri"/>
            </a:endParaRPr>
          </a:p>
        </p:txBody>
      </p:sp>
      <p:pic>
        <p:nvPicPr>
          <p:cNvPr id="78" name="Google Shape;78;p15"/>
          <p:cNvPicPr preferRelativeResize="0"/>
          <p:nvPr/>
        </p:nvPicPr>
        <p:blipFill>
          <a:blip r:embed="rId4">
            <a:alphaModFix/>
          </a:blip>
          <a:stretch>
            <a:fillRect/>
          </a:stretch>
        </p:blipFill>
        <p:spPr>
          <a:xfrm>
            <a:off x="8048075" y="3368325"/>
            <a:ext cx="4129876" cy="3465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4"/>
          <p:cNvPicPr preferRelativeResize="0"/>
          <p:nvPr/>
        </p:nvPicPr>
        <p:blipFill rotWithShape="1">
          <a:blip r:embed="rId3">
            <a:alphaModFix/>
          </a:blip>
          <a:srcRect b="0" l="0" r="6594" t="0"/>
          <a:stretch/>
        </p:blipFill>
        <p:spPr>
          <a:xfrm>
            <a:off x="6809650" y="957025"/>
            <a:ext cx="5307450" cy="4031150"/>
          </a:xfrm>
          <a:prstGeom prst="rect">
            <a:avLst/>
          </a:prstGeom>
          <a:noFill/>
          <a:ln>
            <a:noFill/>
          </a:ln>
        </p:spPr>
      </p:pic>
      <p:sp>
        <p:nvSpPr>
          <p:cNvPr id="167" name="Google Shape;167;p24"/>
          <p:cNvSpPr txBox="1"/>
          <p:nvPr>
            <p:ph idx="1" type="body"/>
          </p:nvPr>
        </p:nvSpPr>
        <p:spPr>
          <a:xfrm>
            <a:off x="1689750" y="5558900"/>
            <a:ext cx="8422200" cy="788700"/>
          </a:xfrm>
          <a:prstGeom prst="rect">
            <a:avLst/>
          </a:prstGeom>
        </p:spPr>
        <p:txBody>
          <a:bodyPr anchorCtr="0" anchor="t" bIns="121900" lIns="121900" spcFirstLastPara="1" rIns="121900" wrap="square" tIns="121900">
            <a:normAutofit lnSpcReduction="10000"/>
          </a:bodyPr>
          <a:lstStyle/>
          <a:p>
            <a:pPr indent="0" lvl="0" marL="0" rtl="0" algn="just">
              <a:lnSpc>
                <a:spcPct val="80000"/>
              </a:lnSpc>
              <a:spcBef>
                <a:spcPts val="0"/>
              </a:spcBef>
              <a:spcAft>
                <a:spcPts val="0"/>
              </a:spcAft>
              <a:buClr>
                <a:srgbClr val="000000"/>
              </a:buClr>
              <a:buSzPts val="1163"/>
              <a:buFont typeface="Arial"/>
              <a:buNone/>
            </a:pPr>
            <a:r>
              <a:rPr lang="en-US" sz="1500">
                <a:latin typeface="Calibri"/>
                <a:ea typeface="Calibri"/>
                <a:cs typeface="Calibri"/>
                <a:sym typeface="Calibri"/>
              </a:rPr>
              <a:t>We also have shown the age distribution of Customers which mostly is between 20 to 35 years.</a:t>
            </a:r>
            <a:endParaRPr sz="1500">
              <a:latin typeface="Calibri"/>
              <a:ea typeface="Calibri"/>
              <a:cs typeface="Calibri"/>
              <a:sym typeface="Calibri"/>
            </a:endParaRPr>
          </a:p>
          <a:p>
            <a:pPr indent="0" lvl="0" marL="0" rtl="0" algn="just">
              <a:lnSpc>
                <a:spcPct val="80000"/>
              </a:lnSpc>
              <a:spcBef>
                <a:spcPts val="0"/>
              </a:spcBef>
              <a:spcAft>
                <a:spcPts val="0"/>
              </a:spcAft>
              <a:buClr>
                <a:srgbClr val="000000"/>
              </a:buClr>
              <a:buSzPts val="1163"/>
              <a:buFont typeface="Arial"/>
              <a:buNone/>
            </a:pPr>
            <a:r>
              <a:t/>
            </a:r>
            <a:endParaRPr sz="1500">
              <a:latin typeface="Calibri"/>
              <a:ea typeface="Calibri"/>
              <a:cs typeface="Calibri"/>
              <a:sym typeface="Calibri"/>
            </a:endParaRPr>
          </a:p>
          <a:p>
            <a:pPr indent="0" lvl="0" marL="0" rtl="0" algn="just">
              <a:lnSpc>
                <a:spcPct val="80000"/>
              </a:lnSpc>
              <a:spcBef>
                <a:spcPts val="0"/>
              </a:spcBef>
              <a:spcAft>
                <a:spcPts val="0"/>
              </a:spcAft>
              <a:buClr>
                <a:srgbClr val="000000"/>
              </a:buClr>
              <a:buSzPts val="1163"/>
              <a:buFont typeface="Arial"/>
              <a:buNone/>
            </a:pPr>
            <a:r>
              <a:rPr lang="en-US" sz="1500">
                <a:latin typeface="Calibri"/>
                <a:ea typeface="Calibri"/>
                <a:cs typeface="Calibri"/>
                <a:sym typeface="Calibri"/>
              </a:rPr>
              <a:t>From the distribution we can see that 60% of customers are in the age group of above 30.</a:t>
            </a:r>
            <a:endParaRPr sz="1500">
              <a:latin typeface="Calibri"/>
              <a:ea typeface="Calibri"/>
              <a:cs typeface="Calibri"/>
              <a:sym typeface="Calibri"/>
            </a:endParaRPr>
          </a:p>
        </p:txBody>
      </p:sp>
      <p:pic>
        <p:nvPicPr>
          <p:cNvPr id="168" name="Google Shape;168;p24"/>
          <p:cNvPicPr preferRelativeResize="0"/>
          <p:nvPr/>
        </p:nvPicPr>
        <p:blipFill>
          <a:blip r:embed="rId4">
            <a:alphaModFix/>
          </a:blip>
          <a:stretch>
            <a:fillRect/>
          </a:stretch>
        </p:blipFill>
        <p:spPr>
          <a:xfrm>
            <a:off x="364900" y="1278275"/>
            <a:ext cx="6344825" cy="3388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idx="1" type="body"/>
          </p:nvPr>
        </p:nvSpPr>
        <p:spPr>
          <a:xfrm>
            <a:off x="4956024" y="304750"/>
            <a:ext cx="3747300" cy="2148600"/>
          </a:xfrm>
          <a:prstGeom prst="rect">
            <a:avLst/>
          </a:prstGeom>
        </p:spPr>
        <p:txBody>
          <a:bodyPr anchorCtr="0" anchor="t" bIns="121900" lIns="121900" spcFirstLastPara="1" rIns="121900" wrap="square" tIns="121900">
            <a:normAutofit/>
          </a:bodyPr>
          <a:lstStyle/>
          <a:p>
            <a:pPr indent="0" lvl="0" marL="0" rtl="0" algn="just">
              <a:lnSpc>
                <a:spcPct val="80000"/>
              </a:lnSpc>
              <a:spcBef>
                <a:spcPts val="0"/>
              </a:spcBef>
              <a:spcAft>
                <a:spcPts val="0"/>
              </a:spcAft>
              <a:buClr>
                <a:srgbClr val="000000"/>
              </a:buClr>
              <a:buSzPts val="1163"/>
              <a:buFont typeface="Arial"/>
              <a:buNone/>
            </a:pPr>
            <a:r>
              <a:rPr lang="en-US" sz="1800">
                <a:latin typeface="Calibri"/>
                <a:ea typeface="Calibri"/>
                <a:cs typeface="Calibri"/>
                <a:sym typeface="Calibri"/>
              </a:rPr>
              <a:t>We have also shown the top 10 products that are bought by the customers.</a:t>
            </a:r>
            <a:endParaRPr sz="1800">
              <a:latin typeface="Calibri"/>
              <a:ea typeface="Calibri"/>
              <a:cs typeface="Calibri"/>
              <a:sym typeface="Calibri"/>
            </a:endParaRPr>
          </a:p>
        </p:txBody>
      </p:sp>
      <p:sp>
        <p:nvSpPr>
          <p:cNvPr id="175" name="Google Shape;175;p25"/>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176" name="Google Shape;176;p25"/>
          <p:cNvPicPr preferRelativeResize="0"/>
          <p:nvPr/>
        </p:nvPicPr>
        <p:blipFill>
          <a:blip r:embed="rId3">
            <a:alphaModFix/>
          </a:blip>
          <a:stretch>
            <a:fillRect/>
          </a:stretch>
        </p:blipFill>
        <p:spPr>
          <a:xfrm>
            <a:off x="5689425" y="3419850"/>
            <a:ext cx="6108524" cy="3262425"/>
          </a:xfrm>
          <a:prstGeom prst="rect">
            <a:avLst/>
          </a:prstGeom>
          <a:noFill/>
          <a:ln>
            <a:noFill/>
          </a:ln>
        </p:spPr>
      </p:pic>
      <p:sp>
        <p:nvSpPr>
          <p:cNvPr id="177" name="Google Shape;177;p25"/>
          <p:cNvSpPr txBox="1"/>
          <p:nvPr>
            <p:ph idx="1" type="body"/>
          </p:nvPr>
        </p:nvSpPr>
        <p:spPr>
          <a:xfrm>
            <a:off x="210225" y="3419813"/>
            <a:ext cx="5239200" cy="3262500"/>
          </a:xfrm>
          <a:prstGeom prst="rect">
            <a:avLst/>
          </a:prstGeom>
        </p:spPr>
        <p:txBody>
          <a:bodyPr anchorCtr="0" anchor="t" bIns="121900" lIns="121900" spcFirstLastPara="1" rIns="121900" wrap="square" tIns="121900">
            <a:noAutofit/>
          </a:bodyPr>
          <a:lstStyle/>
          <a:p>
            <a:pPr indent="0" lvl="0" marL="0" rtl="0" algn="just">
              <a:lnSpc>
                <a:spcPct val="80000"/>
              </a:lnSpc>
              <a:spcBef>
                <a:spcPts val="0"/>
              </a:spcBef>
              <a:spcAft>
                <a:spcPts val="0"/>
              </a:spcAft>
              <a:buClr>
                <a:srgbClr val="000000"/>
              </a:buClr>
              <a:buSzPts val="1163"/>
              <a:buFont typeface="Arial"/>
              <a:buNone/>
            </a:pPr>
            <a:r>
              <a:rPr lang="en-US" sz="1600">
                <a:latin typeface="Calibri"/>
                <a:ea typeface="Calibri"/>
                <a:cs typeface="Calibri"/>
                <a:sym typeface="Calibri"/>
              </a:rPr>
              <a:t>It's evident that the company achieved its peak revenue in November 2010, closely followed by November 2011. Moreover, there's an upward trend in monthly revenue following the month of August.</a:t>
            </a:r>
            <a:endParaRPr sz="1600">
              <a:latin typeface="Calibri"/>
              <a:ea typeface="Calibri"/>
              <a:cs typeface="Calibri"/>
              <a:sym typeface="Calibri"/>
            </a:endParaRPr>
          </a:p>
          <a:p>
            <a:pPr indent="0" lvl="0" marL="0" rtl="0" algn="just">
              <a:lnSpc>
                <a:spcPct val="80000"/>
              </a:lnSpc>
              <a:spcBef>
                <a:spcPts val="0"/>
              </a:spcBef>
              <a:spcAft>
                <a:spcPts val="0"/>
              </a:spcAft>
              <a:buClr>
                <a:srgbClr val="000000"/>
              </a:buClr>
              <a:buSzPts val="1163"/>
              <a:buFont typeface="Arial"/>
              <a:buNone/>
            </a:pPr>
            <a:r>
              <a:t/>
            </a:r>
            <a:endParaRPr sz="1600">
              <a:latin typeface="Calibri"/>
              <a:ea typeface="Calibri"/>
              <a:cs typeface="Calibri"/>
              <a:sym typeface="Calibri"/>
            </a:endParaRPr>
          </a:p>
          <a:p>
            <a:pPr indent="0" lvl="0" marL="0" rtl="0" algn="just">
              <a:lnSpc>
                <a:spcPct val="80000"/>
              </a:lnSpc>
              <a:spcBef>
                <a:spcPts val="0"/>
              </a:spcBef>
              <a:spcAft>
                <a:spcPts val="0"/>
              </a:spcAft>
              <a:buClr>
                <a:srgbClr val="000000"/>
              </a:buClr>
              <a:buSzPts val="1163"/>
              <a:buFont typeface="Arial"/>
              <a:buNone/>
            </a:pPr>
            <a:r>
              <a:rPr lang="en-US" sz="1600">
                <a:latin typeface="Calibri"/>
                <a:ea typeface="Calibri"/>
                <a:cs typeface="Calibri"/>
                <a:sym typeface="Calibri"/>
              </a:rPr>
              <a:t>Based on the analysis, we can offer a suggestion to the management regarding expanding the customer base beyond the UK. Leveraging the established UK customer base, a potential strategy is to introduce a "win-win promotion." In this approach, existing customers could refer new customers from other countries through a web link. If the referred customer makes a purchase using the link, both the referrer and the new customer receive a cash voucher for their next purchase. This approach ensures satisfaction for the company, existing customers, and new customers, thereby fostering growth and engagement.</a:t>
            </a:r>
            <a:endParaRPr sz="1600">
              <a:latin typeface="Calibri"/>
              <a:ea typeface="Calibri"/>
              <a:cs typeface="Calibri"/>
              <a:sym typeface="Calibri"/>
            </a:endParaRPr>
          </a:p>
        </p:txBody>
      </p:sp>
      <p:pic>
        <p:nvPicPr>
          <p:cNvPr id="178" name="Google Shape;178;p25"/>
          <p:cNvPicPr preferRelativeResize="0"/>
          <p:nvPr/>
        </p:nvPicPr>
        <p:blipFill>
          <a:blip r:embed="rId4">
            <a:alphaModFix/>
          </a:blip>
          <a:stretch>
            <a:fillRect/>
          </a:stretch>
        </p:blipFill>
        <p:spPr>
          <a:xfrm>
            <a:off x="97800" y="304751"/>
            <a:ext cx="4804378" cy="2880300"/>
          </a:xfrm>
          <a:prstGeom prst="rect">
            <a:avLst/>
          </a:prstGeom>
          <a:noFill/>
          <a:ln>
            <a:noFill/>
          </a:ln>
        </p:spPr>
      </p:pic>
      <p:pic>
        <p:nvPicPr>
          <p:cNvPr id="179" name="Google Shape;179;p25"/>
          <p:cNvPicPr preferRelativeResize="0"/>
          <p:nvPr/>
        </p:nvPicPr>
        <p:blipFill>
          <a:blip r:embed="rId5">
            <a:alphaModFix/>
          </a:blip>
          <a:stretch>
            <a:fillRect/>
          </a:stretch>
        </p:blipFill>
        <p:spPr>
          <a:xfrm>
            <a:off x="8725585" y="384900"/>
            <a:ext cx="3248213" cy="2562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86" name="Google Shape;186;p26"/>
          <p:cNvSpPr txBox="1"/>
          <p:nvPr/>
        </p:nvSpPr>
        <p:spPr>
          <a:xfrm>
            <a:off x="319350" y="64975"/>
            <a:ext cx="11553300" cy="13854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700">
                <a:solidFill>
                  <a:srgbClr val="502984"/>
                </a:solidFill>
                <a:latin typeface="Calibri"/>
                <a:ea typeface="Calibri"/>
                <a:cs typeface="Calibri"/>
                <a:sym typeface="Calibri"/>
              </a:rPr>
              <a:t>Data Preparation</a:t>
            </a:r>
            <a:br>
              <a:rPr b="1" lang="en-US" sz="3700">
                <a:solidFill>
                  <a:srgbClr val="502984"/>
                </a:solidFill>
                <a:latin typeface="Calibri"/>
                <a:ea typeface="Calibri"/>
                <a:cs typeface="Calibri"/>
                <a:sym typeface="Calibri"/>
              </a:rPr>
            </a:br>
            <a:r>
              <a:rPr b="1" lang="en-US" sz="3700">
                <a:solidFill>
                  <a:srgbClr val="502984"/>
                </a:solidFill>
                <a:latin typeface="Calibri"/>
                <a:ea typeface="Calibri"/>
                <a:cs typeface="Calibri"/>
                <a:sym typeface="Calibri"/>
              </a:rPr>
              <a:t>RFM</a:t>
            </a:r>
            <a:endParaRPr sz="1900">
              <a:solidFill>
                <a:srgbClr val="502984"/>
              </a:solidFill>
              <a:latin typeface="Calibri"/>
              <a:ea typeface="Calibri"/>
              <a:cs typeface="Calibri"/>
              <a:sym typeface="Calibri"/>
            </a:endParaRPr>
          </a:p>
        </p:txBody>
      </p:sp>
      <p:sp>
        <p:nvSpPr>
          <p:cNvPr id="187" name="Google Shape;187;p26"/>
          <p:cNvSpPr txBox="1"/>
          <p:nvPr/>
        </p:nvSpPr>
        <p:spPr>
          <a:xfrm>
            <a:off x="500325" y="1371900"/>
            <a:ext cx="3508500" cy="457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500">
                <a:latin typeface="Calibri"/>
                <a:ea typeface="Calibri"/>
                <a:cs typeface="Calibri"/>
                <a:sym typeface="Calibri"/>
              </a:rPr>
              <a:t>The RFM formula encompasses the computation of three essential metrics:</a:t>
            </a:r>
            <a:endParaRPr sz="1500">
              <a:latin typeface="Calibri"/>
              <a:ea typeface="Calibri"/>
              <a:cs typeface="Calibri"/>
              <a:sym typeface="Calibri"/>
            </a:endParaRPr>
          </a:p>
          <a:p>
            <a:pPr indent="0" lvl="0" marL="0" rtl="0" algn="just">
              <a:spcBef>
                <a:spcPts val="0"/>
              </a:spcBef>
              <a:spcAft>
                <a:spcPts val="0"/>
              </a:spcAft>
              <a:buNone/>
            </a:pPr>
            <a:r>
              <a:t/>
            </a:r>
            <a:endParaRPr sz="1500">
              <a:latin typeface="Calibri"/>
              <a:ea typeface="Calibri"/>
              <a:cs typeface="Calibri"/>
              <a:sym typeface="Calibri"/>
            </a:endParaRPr>
          </a:p>
          <a:p>
            <a:pPr indent="0" lvl="0" marL="0" rtl="0" algn="just">
              <a:spcBef>
                <a:spcPts val="0"/>
              </a:spcBef>
              <a:spcAft>
                <a:spcPts val="0"/>
              </a:spcAft>
              <a:buNone/>
            </a:pPr>
            <a:r>
              <a:rPr lang="en-US" sz="1500">
                <a:latin typeface="Calibri"/>
                <a:ea typeface="Calibri"/>
                <a:cs typeface="Calibri"/>
                <a:sym typeface="Calibri"/>
              </a:rPr>
              <a:t>Recency (R):</a:t>
            </a:r>
            <a:endParaRPr sz="1500">
              <a:latin typeface="Calibri"/>
              <a:ea typeface="Calibri"/>
              <a:cs typeface="Calibri"/>
              <a:sym typeface="Calibri"/>
            </a:endParaRPr>
          </a:p>
          <a:p>
            <a:pPr indent="0" lvl="0" marL="0" rtl="0" algn="just">
              <a:spcBef>
                <a:spcPts val="0"/>
              </a:spcBef>
              <a:spcAft>
                <a:spcPts val="0"/>
              </a:spcAft>
              <a:buNone/>
            </a:pPr>
            <a:r>
              <a:rPr lang="en-US" sz="1500">
                <a:latin typeface="Calibri"/>
                <a:ea typeface="Calibri"/>
                <a:cs typeface="Calibri"/>
                <a:sym typeface="Calibri"/>
              </a:rPr>
              <a:t>The Recency factor is determined by subtracting the date of the customer's latest transaction from the current date. A lower R value suggests recent engagement, whereas a higher value indicates prolonged inactivity.</a:t>
            </a:r>
            <a:endParaRPr sz="1500">
              <a:latin typeface="Calibri"/>
              <a:ea typeface="Calibri"/>
              <a:cs typeface="Calibri"/>
              <a:sym typeface="Calibri"/>
            </a:endParaRPr>
          </a:p>
          <a:p>
            <a:pPr indent="0" lvl="0" marL="0" rtl="0" algn="just">
              <a:spcBef>
                <a:spcPts val="0"/>
              </a:spcBef>
              <a:spcAft>
                <a:spcPts val="0"/>
              </a:spcAft>
              <a:buNone/>
            </a:pPr>
            <a:r>
              <a:rPr lang="en-US" sz="1500">
                <a:latin typeface="Calibri"/>
                <a:ea typeface="Calibri"/>
                <a:cs typeface="Calibri"/>
                <a:sym typeface="Calibri"/>
              </a:rPr>
              <a:t>R = Current Date - Last Transaction Date</a:t>
            </a:r>
            <a:endParaRPr sz="1500">
              <a:latin typeface="Calibri"/>
              <a:ea typeface="Calibri"/>
              <a:cs typeface="Calibri"/>
              <a:sym typeface="Calibri"/>
            </a:endParaRPr>
          </a:p>
          <a:p>
            <a:pPr indent="0" lvl="0" marL="0" rtl="0" algn="just">
              <a:spcBef>
                <a:spcPts val="0"/>
              </a:spcBef>
              <a:spcAft>
                <a:spcPts val="0"/>
              </a:spcAft>
              <a:buNone/>
            </a:pPr>
            <a:r>
              <a:t/>
            </a:r>
            <a:endParaRPr sz="1500">
              <a:latin typeface="Calibri"/>
              <a:ea typeface="Calibri"/>
              <a:cs typeface="Calibri"/>
              <a:sym typeface="Calibri"/>
            </a:endParaRPr>
          </a:p>
          <a:p>
            <a:pPr indent="0" lvl="0" marL="0" rtl="0" algn="just">
              <a:spcBef>
                <a:spcPts val="0"/>
              </a:spcBef>
              <a:spcAft>
                <a:spcPts val="0"/>
              </a:spcAft>
              <a:buNone/>
            </a:pPr>
            <a:r>
              <a:rPr lang="en-US" sz="1500">
                <a:latin typeface="Calibri"/>
                <a:ea typeface="Calibri"/>
                <a:cs typeface="Calibri"/>
                <a:sym typeface="Calibri"/>
              </a:rPr>
              <a:t>Frequency (F):</a:t>
            </a:r>
            <a:endParaRPr sz="1500">
              <a:latin typeface="Calibri"/>
              <a:ea typeface="Calibri"/>
              <a:cs typeface="Calibri"/>
              <a:sym typeface="Calibri"/>
            </a:endParaRPr>
          </a:p>
          <a:p>
            <a:pPr indent="0" lvl="0" marL="0" rtl="0" algn="just">
              <a:spcBef>
                <a:spcPts val="0"/>
              </a:spcBef>
              <a:spcAft>
                <a:spcPts val="0"/>
              </a:spcAft>
              <a:buNone/>
            </a:pPr>
            <a:r>
              <a:rPr lang="en-US" sz="1500">
                <a:latin typeface="Calibri"/>
                <a:ea typeface="Calibri"/>
                <a:cs typeface="Calibri"/>
                <a:sym typeface="Calibri"/>
              </a:rPr>
              <a:t>Frequency measures the count of transactions made by a customer within a specific time frame. A higher F value implies regular interactions, while a lower value suggests infrequent engagement.</a:t>
            </a:r>
            <a:endParaRPr sz="1500">
              <a:latin typeface="Calibri"/>
              <a:ea typeface="Calibri"/>
              <a:cs typeface="Calibri"/>
              <a:sym typeface="Calibri"/>
            </a:endParaRPr>
          </a:p>
          <a:p>
            <a:pPr indent="0" lvl="0" marL="0" rtl="0" algn="just">
              <a:spcBef>
                <a:spcPts val="0"/>
              </a:spcBef>
              <a:spcAft>
                <a:spcPts val="0"/>
              </a:spcAft>
              <a:buNone/>
            </a:pPr>
            <a:r>
              <a:rPr lang="en-US" sz="1500">
                <a:latin typeface="Calibri"/>
                <a:ea typeface="Calibri"/>
                <a:cs typeface="Calibri"/>
                <a:sym typeface="Calibri"/>
              </a:rPr>
              <a:t>F = Number of Transactions</a:t>
            </a:r>
            <a:endParaRPr sz="1500">
              <a:latin typeface="Calibri"/>
              <a:ea typeface="Calibri"/>
              <a:cs typeface="Calibri"/>
              <a:sym typeface="Calibri"/>
            </a:endParaRPr>
          </a:p>
        </p:txBody>
      </p:sp>
      <p:pic>
        <p:nvPicPr>
          <p:cNvPr id="188" name="Google Shape;188;p26"/>
          <p:cNvPicPr preferRelativeResize="0"/>
          <p:nvPr/>
        </p:nvPicPr>
        <p:blipFill>
          <a:blip r:embed="rId3">
            <a:alphaModFix/>
          </a:blip>
          <a:stretch>
            <a:fillRect/>
          </a:stretch>
        </p:blipFill>
        <p:spPr>
          <a:xfrm>
            <a:off x="8183178" y="1450366"/>
            <a:ext cx="3431451" cy="1677674"/>
          </a:xfrm>
          <a:prstGeom prst="rect">
            <a:avLst/>
          </a:prstGeom>
          <a:noFill/>
          <a:ln>
            <a:noFill/>
          </a:ln>
        </p:spPr>
      </p:pic>
      <p:sp>
        <p:nvSpPr>
          <p:cNvPr id="189" name="Google Shape;189;p26"/>
          <p:cNvSpPr txBox="1"/>
          <p:nvPr/>
        </p:nvSpPr>
        <p:spPr>
          <a:xfrm>
            <a:off x="4522200" y="1374175"/>
            <a:ext cx="3147600" cy="272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500">
                <a:latin typeface="Calibri"/>
                <a:ea typeface="Calibri"/>
                <a:cs typeface="Calibri"/>
                <a:sym typeface="Calibri"/>
              </a:rPr>
              <a:t>Monetary Value (M):</a:t>
            </a:r>
            <a:endParaRPr sz="1500">
              <a:latin typeface="Calibri"/>
              <a:ea typeface="Calibri"/>
              <a:cs typeface="Calibri"/>
              <a:sym typeface="Calibri"/>
            </a:endParaRPr>
          </a:p>
          <a:p>
            <a:pPr indent="0" lvl="0" marL="0" rtl="0" algn="just">
              <a:spcBef>
                <a:spcPts val="0"/>
              </a:spcBef>
              <a:spcAft>
                <a:spcPts val="0"/>
              </a:spcAft>
              <a:buNone/>
            </a:pPr>
            <a:r>
              <a:rPr lang="en-US" sz="1500">
                <a:latin typeface="Calibri"/>
                <a:ea typeface="Calibri"/>
                <a:cs typeface="Calibri"/>
                <a:sym typeface="Calibri"/>
              </a:rPr>
              <a:t>Monetary Value signifies the total amount spent by a customer on transactions. Higher M values correspond to more significant spending tendencies, whereas lower values indicate more conservative purchasing behavior.</a:t>
            </a:r>
            <a:endParaRPr sz="1500">
              <a:latin typeface="Calibri"/>
              <a:ea typeface="Calibri"/>
              <a:cs typeface="Calibri"/>
              <a:sym typeface="Calibri"/>
            </a:endParaRPr>
          </a:p>
          <a:p>
            <a:pPr indent="0" lvl="0" marL="0" rtl="0" algn="just">
              <a:spcBef>
                <a:spcPts val="0"/>
              </a:spcBef>
              <a:spcAft>
                <a:spcPts val="0"/>
              </a:spcAft>
              <a:buNone/>
            </a:pPr>
            <a:r>
              <a:rPr lang="en-US" sz="1500">
                <a:latin typeface="Calibri"/>
                <a:ea typeface="Calibri"/>
                <a:cs typeface="Calibri"/>
                <a:sym typeface="Calibri"/>
              </a:rPr>
              <a:t>M = Sum of Monetary Amounts</a:t>
            </a:r>
            <a:endParaRPr sz="1500">
              <a:latin typeface="Calibri"/>
              <a:ea typeface="Calibri"/>
              <a:cs typeface="Calibri"/>
              <a:sym typeface="Calibri"/>
            </a:endParaRPr>
          </a:p>
          <a:p>
            <a:pPr indent="0" lvl="0" marL="0" rtl="0" algn="just">
              <a:spcBef>
                <a:spcPts val="0"/>
              </a:spcBef>
              <a:spcAft>
                <a:spcPts val="0"/>
              </a:spcAft>
              <a:buNone/>
            </a:pPr>
            <a:r>
              <a:t/>
            </a:r>
            <a:endParaRPr sz="1500">
              <a:latin typeface="Calibri"/>
              <a:ea typeface="Calibri"/>
              <a:cs typeface="Calibri"/>
              <a:sym typeface="Calibri"/>
            </a:endParaRPr>
          </a:p>
          <a:p>
            <a:pPr indent="0" lvl="0" marL="0" rtl="0" algn="just">
              <a:spcBef>
                <a:spcPts val="0"/>
              </a:spcBef>
              <a:spcAft>
                <a:spcPts val="0"/>
              </a:spcAft>
              <a:buNone/>
            </a:pPr>
            <a:r>
              <a:t/>
            </a:r>
            <a:endParaRPr sz="1500">
              <a:latin typeface="Calibri"/>
              <a:ea typeface="Calibri"/>
              <a:cs typeface="Calibri"/>
              <a:sym typeface="Calibri"/>
            </a:endParaRPr>
          </a:p>
        </p:txBody>
      </p:sp>
      <p:sp>
        <p:nvSpPr>
          <p:cNvPr id="190" name="Google Shape;190;p26"/>
          <p:cNvSpPr txBox="1"/>
          <p:nvPr/>
        </p:nvSpPr>
        <p:spPr>
          <a:xfrm>
            <a:off x="4509600" y="3726525"/>
            <a:ext cx="3320400" cy="272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500">
                <a:latin typeface="Calibri"/>
                <a:ea typeface="Calibri"/>
                <a:cs typeface="Calibri"/>
                <a:sym typeface="Calibri"/>
              </a:rPr>
              <a:t>RFM segmentation uses K-means clustering to group customers by purchase behavior. RFM values are standardized for consistent scales. </a:t>
            </a:r>
            <a:endParaRPr sz="1500">
              <a:latin typeface="Calibri"/>
              <a:ea typeface="Calibri"/>
              <a:cs typeface="Calibri"/>
              <a:sym typeface="Calibri"/>
            </a:endParaRPr>
          </a:p>
          <a:p>
            <a:pPr indent="0" lvl="0" marL="0" rtl="0" algn="just">
              <a:spcBef>
                <a:spcPts val="0"/>
              </a:spcBef>
              <a:spcAft>
                <a:spcPts val="0"/>
              </a:spcAft>
              <a:buNone/>
            </a:pPr>
            <a:r>
              <a:t/>
            </a:r>
            <a:endParaRPr sz="1500">
              <a:latin typeface="Calibri"/>
              <a:ea typeface="Calibri"/>
              <a:cs typeface="Calibri"/>
              <a:sym typeface="Calibri"/>
            </a:endParaRPr>
          </a:p>
          <a:p>
            <a:pPr indent="0" lvl="0" marL="0" rtl="0" algn="just">
              <a:spcBef>
                <a:spcPts val="0"/>
              </a:spcBef>
              <a:spcAft>
                <a:spcPts val="0"/>
              </a:spcAft>
              <a:buNone/>
            </a:pPr>
            <a:r>
              <a:rPr lang="en-US" sz="1500">
                <a:latin typeface="Calibri"/>
                <a:ea typeface="Calibri"/>
                <a:cs typeface="Calibri"/>
                <a:sym typeface="Calibri"/>
              </a:rPr>
              <a:t>K-means then assigns customers to clusters based on normalized RFM values. Results are stored in a 'Cluster' column, helping businesses tailor marketing strategies to customer preferences and behaviors.</a:t>
            </a:r>
            <a:endParaRPr sz="1500">
              <a:latin typeface="Calibri"/>
              <a:ea typeface="Calibri"/>
              <a:cs typeface="Calibri"/>
              <a:sym typeface="Calibri"/>
            </a:endParaRPr>
          </a:p>
        </p:txBody>
      </p:sp>
      <p:sp>
        <p:nvSpPr>
          <p:cNvPr id="191" name="Google Shape;191;p26"/>
          <p:cNvSpPr txBox="1"/>
          <p:nvPr/>
        </p:nvSpPr>
        <p:spPr>
          <a:xfrm>
            <a:off x="8294225" y="3680700"/>
            <a:ext cx="3320400" cy="226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500">
                <a:solidFill>
                  <a:schemeClr val="dk2"/>
                </a:solidFill>
                <a:latin typeface="Calibri"/>
                <a:ea typeface="Calibri"/>
                <a:cs typeface="Calibri"/>
                <a:sym typeface="Calibri"/>
              </a:rPr>
              <a:t>In summary, RFM captures fundamental dimensions of customer behavior through mathematical expressions. It quantifies recency, frequency, and monetary impact, offering a multi-dimensional viewpoint that businesses can exploit for segmentation, targeted marketing, and predictive modeling.</a:t>
            </a:r>
            <a:endParaRPr sz="1500">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nvSpPr>
        <p:spPr>
          <a:xfrm>
            <a:off x="3444333" y="651367"/>
            <a:ext cx="8555700" cy="538800"/>
          </a:xfrm>
          <a:prstGeom prst="rect">
            <a:avLst/>
          </a:prstGeom>
          <a:noFill/>
          <a:ln>
            <a:noFill/>
          </a:ln>
        </p:spPr>
        <p:txBody>
          <a:bodyPr anchorCtr="0" anchor="t" bIns="121900" lIns="121900" spcFirstLastPara="1" rIns="121900" wrap="square" tIns="121900">
            <a:spAutoFit/>
          </a:bodyPr>
          <a:lstStyle/>
          <a:p>
            <a:pPr indent="0" lvl="0" marL="0" rtl="0" algn="l">
              <a:spcBef>
                <a:spcPts val="1900"/>
              </a:spcBef>
              <a:spcAft>
                <a:spcPts val="1900"/>
              </a:spcAft>
              <a:buNone/>
            </a:pPr>
            <a:r>
              <a:t/>
            </a:r>
            <a:endParaRPr sz="1900">
              <a:solidFill>
                <a:srgbClr val="444654"/>
              </a:solidFill>
              <a:latin typeface="Nunito"/>
              <a:ea typeface="Nunito"/>
              <a:cs typeface="Nunito"/>
              <a:sym typeface="Nunito"/>
            </a:endParaRPr>
          </a:p>
        </p:txBody>
      </p:sp>
      <p:sp>
        <p:nvSpPr>
          <p:cNvPr id="198" name="Google Shape;198;p27"/>
          <p:cNvSpPr txBox="1"/>
          <p:nvPr/>
        </p:nvSpPr>
        <p:spPr>
          <a:xfrm>
            <a:off x="391033" y="967758"/>
            <a:ext cx="8710500" cy="4863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latin typeface="Times New Roman"/>
                <a:ea typeface="Times New Roman"/>
                <a:cs typeface="Times New Roman"/>
                <a:sym typeface="Times New Roman"/>
              </a:rPr>
              <a:t>In this step, several machine learning models were selected to be trained and evaluated. These models included techniques such as Logistic Regression, Gaussian Naive Bayes, Random Forest, etc. The aim was to have a diverse set of algorithms to compare and choose the best-performing one.</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US" sz="1500">
                <a:latin typeface="Times New Roman"/>
                <a:ea typeface="Times New Roman"/>
                <a:cs typeface="Times New Roman"/>
                <a:sym typeface="Times New Roman"/>
              </a:rPr>
              <a:t>Various classification models are extensively evaluated using cross-validation techniques. These models include Logistic Regression, Gaussian Naive Bayes, Random Forest, Support Vector Classifier (SVC), Decision Tree, Gradient Boosting, XGBoost, and K-Nearest Neighbors.</a:t>
            </a:r>
            <a:endParaRPr sz="1500">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US" sz="1500">
                <a:latin typeface="Times New Roman"/>
                <a:ea typeface="Times New Roman"/>
                <a:cs typeface="Times New Roman"/>
                <a:sym typeface="Times New Roman"/>
              </a:rPr>
              <a:t>We specifically focused on XGBoost and Logistic Regression for analysis. For each model, relevant metrics like accuracy, F1 score, recall, precision, and execution time are recorded in a dictionary. K-fold cross-validation (with five folds) assesses model performance on training data, utilizing the Cross_val_score function from sklearn to calculate average scores across different folds for each metric.</a:t>
            </a:r>
            <a:endParaRPr sz="1500">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US" sz="1500">
                <a:latin typeface="Times New Roman"/>
                <a:ea typeface="Times New Roman"/>
                <a:cs typeface="Times New Roman"/>
                <a:sym typeface="Times New Roman"/>
              </a:rPr>
              <a:t>The results are aggregated into a DataFrame and sorted by accuracy, F1 score, and execution time. This summarized comparison offers insights into model performance, aiding in the identification of the best model based on evaluation metrics.</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sp>
        <p:nvSpPr>
          <p:cNvPr id="199" name="Google Shape;199;p27"/>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200" name="Google Shape;200;p27"/>
          <p:cNvSpPr txBox="1"/>
          <p:nvPr/>
        </p:nvSpPr>
        <p:spPr>
          <a:xfrm>
            <a:off x="767150" y="152050"/>
            <a:ext cx="9707700" cy="815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700">
                <a:solidFill>
                  <a:srgbClr val="502984"/>
                </a:solidFill>
              </a:rPr>
              <a:t>Methodologies and Assumptions</a:t>
            </a:r>
            <a:endParaRPr b="1" sz="3700">
              <a:solidFill>
                <a:srgbClr val="50298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207" name="Google Shape;207;p28"/>
          <p:cNvPicPr preferRelativeResize="0"/>
          <p:nvPr/>
        </p:nvPicPr>
        <p:blipFill>
          <a:blip r:embed="rId3">
            <a:alphaModFix/>
          </a:blip>
          <a:stretch>
            <a:fillRect/>
          </a:stretch>
        </p:blipFill>
        <p:spPr>
          <a:xfrm>
            <a:off x="0" y="50967"/>
            <a:ext cx="3366433" cy="6756066"/>
          </a:xfrm>
          <a:prstGeom prst="rect">
            <a:avLst/>
          </a:prstGeom>
          <a:noFill/>
          <a:ln>
            <a:noFill/>
          </a:ln>
        </p:spPr>
      </p:pic>
      <p:sp>
        <p:nvSpPr>
          <p:cNvPr id="208" name="Google Shape;208;p28"/>
          <p:cNvSpPr txBox="1"/>
          <p:nvPr/>
        </p:nvSpPr>
        <p:spPr>
          <a:xfrm>
            <a:off x="1603567" y="64433"/>
            <a:ext cx="10588500" cy="815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700">
                <a:solidFill>
                  <a:srgbClr val="502984"/>
                </a:solidFill>
                <a:latin typeface="Calibri"/>
                <a:ea typeface="Calibri"/>
                <a:cs typeface="Calibri"/>
                <a:sym typeface="Calibri"/>
              </a:rPr>
              <a:t>Challenges</a:t>
            </a:r>
            <a:endParaRPr sz="1900">
              <a:solidFill>
                <a:srgbClr val="502984"/>
              </a:solidFill>
              <a:latin typeface="Calibri"/>
              <a:ea typeface="Calibri"/>
              <a:cs typeface="Calibri"/>
              <a:sym typeface="Calibri"/>
            </a:endParaRPr>
          </a:p>
        </p:txBody>
      </p:sp>
      <p:sp>
        <p:nvSpPr>
          <p:cNvPr id="209" name="Google Shape;209;p28"/>
          <p:cNvSpPr txBox="1"/>
          <p:nvPr/>
        </p:nvSpPr>
        <p:spPr>
          <a:xfrm>
            <a:off x="4876233" y="860100"/>
            <a:ext cx="67044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Nunito"/>
              <a:ea typeface="Nunito"/>
              <a:cs typeface="Nunito"/>
              <a:sym typeface="Nunito"/>
            </a:endParaRPr>
          </a:p>
        </p:txBody>
      </p:sp>
      <p:sp>
        <p:nvSpPr>
          <p:cNvPr id="210" name="Google Shape;210;p28"/>
          <p:cNvSpPr txBox="1"/>
          <p:nvPr/>
        </p:nvSpPr>
        <p:spPr>
          <a:xfrm>
            <a:off x="3147083" y="708283"/>
            <a:ext cx="8863500" cy="4925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600">
                <a:latin typeface="Calibri"/>
                <a:ea typeface="Calibri"/>
                <a:cs typeface="Calibri"/>
                <a:sym typeface="Calibri"/>
              </a:rPr>
              <a:t>Data Availability:</a:t>
            </a:r>
            <a:r>
              <a:rPr lang="en-US" sz="1600">
                <a:latin typeface="Calibri"/>
                <a:ea typeface="Calibri"/>
                <a:cs typeface="Calibri"/>
                <a:sym typeface="Calibri"/>
              </a:rPr>
              <a:t> Gathering accurate and comprehensive data on customer demographic has been challenging.</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n-US" sz="1600">
                <a:latin typeface="Calibri"/>
                <a:ea typeface="Calibri"/>
                <a:cs typeface="Calibri"/>
                <a:sym typeface="Calibri"/>
              </a:rPr>
              <a:t>Various Models:</a:t>
            </a:r>
            <a:r>
              <a:rPr lang="en-US" sz="1600">
                <a:latin typeface="Calibri"/>
                <a:ea typeface="Calibri"/>
                <a:cs typeface="Calibri"/>
                <a:sym typeface="Calibri"/>
              </a:rPr>
              <a:t> We have tried with various models to get the better predictions, but we felt like if we have some more time we could have experimented with different modelling variations.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n-US" sz="1600">
                <a:latin typeface="Calibri"/>
                <a:ea typeface="Calibri"/>
                <a:cs typeface="Calibri"/>
                <a:sym typeface="Calibri"/>
              </a:rPr>
              <a:t>Cloud Deployment: </a:t>
            </a:r>
            <a:r>
              <a:rPr lang="en-US" sz="1600">
                <a:latin typeface="Calibri"/>
                <a:ea typeface="Calibri"/>
                <a:cs typeface="Calibri"/>
                <a:sym typeface="Calibri"/>
              </a:rPr>
              <a:t>Given resource constraints and time limitations, achieving this was not feasible. We will keep it for future scope.</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n-US" sz="1600">
                <a:latin typeface="Calibri"/>
                <a:ea typeface="Calibri"/>
                <a:cs typeface="Calibri"/>
                <a:sym typeface="Calibri"/>
              </a:rPr>
              <a:t>Implementation Hurdles: For the demo purpose, we had to rely on POC app deployment to mimic the actual deployment architecture instead. </a:t>
            </a:r>
            <a:endParaRPr b="1"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n-US" sz="1600">
                <a:latin typeface="Calibri"/>
                <a:ea typeface="Calibri"/>
                <a:cs typeface="Calibri"/>
                <a:sym typeface="Calibri"/>
              </a:rPr>
              <a:t>Train the model after performing the through EDA and data preprocessing.</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n-US" sz="1600">
                <a:latin typeface="Calibri"/>
                <a:ea typeface="Calibri"/>
                <a:cs typeface="Calibri"/>
                <a:sym typeface="Calibri"/>
              </a:rPr>
              <a:t>After evaluating the various models we picked the best models based on goodness of fit measures.</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n-US" sz="1600">
                <a:latin typeface="Calibri"/>
                <a:ea typeface="Calibri"/>
                <a:cs typeface="Calibri"/>
                <a:sym typeface="Calibri"/>
              </a:rPr>
              <a:t>We converted them into pickle files so we don’t have to retrain and perform modelling everytime.</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n-US" sz="1600">
                <a:latin typeface="Calibri"/>
                <a:ea typeface="Calibri"/>
                <a:cs typeface="Calibri"/>
                <a:sym typeface="Calibri"/>
              </a:rPr>
              <a:t>We developed another program to read the pickle files and historic data of customers from a parquet file (Csv converted to optimize the size).</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n-US" sz="1600">
                <a:latin typeface="Calibri"/>
                <a:ea typeface="Calibri"/>
                <a:cs typeface="Calibri"/>
                <a:sym typeface="Calibri"/>
              </a:rPr>
              <a:t>Transformed the jupyter notebook into an APP using mercury.</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n-US" sz="1600">
                <a:latin typeface="Calibri"/>
                <a:ea typeface="Calibri"/>
                <a:cs typeface="Calibri"/>
                <a:sym typeface="Calibri"/>
              </a:rPr>
              <a:t>We can also reload the pickle files when we fine tune to model, but hosting on the web took a toll because of package and versioning issues.</a:t>
            </a:r>
            <a:endParaRPr sz="16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idx="1" type="body"/>
          </p:nvPr>
        </p:nvSpPr>
        <p:spPr>
          <a:xfrm>
            <a:off x="4328375" y="2324250"/>
            <a:ext cx="6699000" cy="2008500"/>
          </a:xfrm>
          <a:prstGeom prst="rect">
            <a:avLst/>
          </a:prstGeom>
        </p:spPr>
        <p:txBody>
          <a:bodyPr anchorCtr="0" anchor="t" bIns="121900" lIns="121900" spcFirstLastPara="1" rIns="121900" wrap="square" tIns="121900">
            <a:normAutofit/>
          </a:bodyPr>
          <a:lstStyle/>
          <a:p>
            <a:pPr indent="0" lvl="0" marL="0" rtl="0" algn="l">
              <a:lnSpc>
                <a:spcPct val="107000"/>
              </a:lnSpc>
              <a:spcBef>
                <a:spcPts val="1100"/>
              </a:spcBef>
              <a:spcAft>
                <a:spcPts val="0"/>
              </a:spcAft>
              <a:buNone/>
            </a:pPr>
            <a:r>
              <a:rPr b="1" lang="en-US" sz="1600">
                <a:solidFill>
                  <a:srgbClr val="000000"/>
                </a:solidFill>
                <a:latin typeface="Calibri"/>
                <a:ea typeface="Calibri"/>
                <a:cs typeface="Calibri"/>
                <a:sym typeface="Calibri"/>
              </a:rPr>
              <a:t>Areas for future work:</a:t>
            </a:r>
            <a:endParaRPr b="1" sz="1600">
              <a:solidFill>
                <a:srgbClr val="000000"/>
              </a:solidFill>
              <a:latin typeface="Calibri"/>
              <a:ea typeface="Calibri"/>
              <a:cs typeface="Calibri"/>
              <a:sym typeface="Calibri"/>
            </a:endParaRPr>
          </a:p>
          <a:p>
            <a:pPr indent="-330200" lvl="0" marL="457200" rtl="0" algn="l">
              <a:lnSpc>
                <a:spcPct val="107000"/>
              </a:lnSpc>
              <a:spcBef>
                <a:spcPts val="1100"/>
              </a:spcBef>
              <a:spcAft>
                <a:spcPts val="0"/>
              </a:spcAft>
              <a:buClr>
                <a:srgbClr val="000000"/>
              </a:buClr>
              <a:buSzPts val="1600"/>
              <a:buFont typeface="Calibri"/>
              <a:buAutoNum type="arabicPeriod"/>
            </a:pPr>
            <a:r>
              <a:rPr b="1" lang="en-US" sz="1600">
                <a:solidFill>
                  <a:srgbClr val="000000"/>
                </a:solidFill>
                <a:latin typeface="Calibri"/>
                <a:ea typeface="Calibri"/>
                <a:cs typeface="Calibri"/>
                <a:sym typeface="Calibri"/>
              </a:rPr>
              <a:t>Integration of Real-Time Model run and execution.</a:t>
            </a:r>
            <a:endParaRPr b="1" sz="1600">
              <a:solidFill>
                <a:srgbClr val="000000"/>
              </a:solidFill>
              <a:latin typeface="Calibri"/>
              <a:ea typeface="Calibri"/>
              <a:cs typeface="Calibri"/>
              <a:sym typeface="Calibri"/>
            </a:endParaRPr>
          </a:p>
          <a:p>
            <a:pPr indent="-330200" lvl="0" marL="457200" rtl="0" algn="l">
              <a:lnSpc>
                <a:spcPct val="107000"/>
              </a:lnSpc>
              <a:spcBef>
                <a:spcPts val="0"/>
              </a:spcBef>
              <a:spcAft>
                <a:spcPts val="0"/>
              </a:spcAft>
              <a:buClr>
                <a:srgbClr val="000000"/>
              </a:buClr>
              <a:buSzPts val="1600"/>
              <a:buFont typeface="Calibri"/>
              <a:buAutoNum type="arabicPeriod"/>
            </a:pPr>
            <a:r>
              <a:rPr b="1" lang="en-US" sz="1600">
                <a:solidFill>
                  <a:srgbClr val="000000"/>
                </a:solidFill>
                <a:latin typeface="Calibri"/>
                <a:ea typeface="Calibri"/>
                <a:cs typeface="Calibri"/>
                <a:sym typeface="Calibri"/>
              </a:rPr>
              <a:t>Integrating our current solution to Azure Services.</a:t>
            </a:r>
            <a:endParaRPr b="1" sz="1600">
              <a:solidFill>
                <a:srgbClr val="000000"/>
              </a:solidFill>
              <a:latin typeface="Calibri"/>
              <a:ea typeface="Calibri"/>
              <a:cs typeface="Calibri"/>
              <a:sym typeface="Calibri"/>
            </a:endParaRPr>
          </a:p>
          <a:p>
            <a:pPr indent="-330200" lvl="0" marL="457200" rtl="0" algn="l">
              <a:lnSpc>
                <a:spcPct val="107000"/>
              </a:lnSpc>
              <a:spcBef>
                <a:spcPts val="0"/>
              </a:spcBef>
              <a:spcAft>
                <a:spcPts val="0"/>
              </a:spcAft>
              <a:buClr>
                <a:srgbClr val="000000"/>
              </a:buClr>
              <a:buSzPts val="1600"/>
              <a:buFont typeface="Calibri"/>
              <a:buAutoNum type="arabicPeriod"/>
            </a:pPr>
            <a:r>
              <a:rPr b="1" lang="en-US" sz="1600">
                <a:solidFill>
                  <a:srgbClr val="000000"/>
                </a:solidFill>
                <a:latin typeface="Calibri"/>
                <a:ea typeface="Calibri"/>
                <a:cs typeface="Calibri"/>
                <a:sym typeface="Calibri"/>
              </a:rPr>
              <a:t>Model based approach for Product Recommendations.</a:t>
            </a:r>
            <a:endParaRPr b="1" sz="1600">
              <a:solidFill>
                <a:srgbClr val="000000"/>
              </a:solidFill>
              <a:latin typeface="Calibri"/>
              <a:ea typeface="Calibri"/>
              <a:cs typeface="Calibri"/>
              <a:sym typeface="Calibri"/>
            </a:endParaRPr>
          </a:p>
          <a:p>
            <a:pPr indent="-330200" lvl="0" marL="457200" rtl="0" algn="l">
              <a:lnSpc>
                <a:spcPct val="107000"/>
              </a:lnSpc>
              <a:spcBef>
                <a:spcPts val="0"/>
              </a:spcBef>
              <a:spcAft>
                <a:spcPts val="0"/>
              </a:spcAft>
              <a:buClr>
                <a:srgbClr val="000000"/>
              </a:buClr>
              <a:buSzPts val="1600"/>
              <a:buFont typeface="Calibri"/>
              <a:buAutoNum type="arabicPeriod"/>
            </a:pPr>
            <a:r>
              <a:rPr b="1" lang="en-US" sz="1600">
                <a:solidFill>
                  <a:srgbClr val="000000"/>
                </a:solidFill>
                <a:latin typeface="Calibri"/>
                <a:ea typeface="Calibri"/>
                <a:cs typeface="Calibri"/>
                <a:sym typeface="Calibri"/>
              </a:rPr>
              <a:t>Exploring features to enhance model performance.</a:t>
            </a:r>
            <a:endParaRPr b="1" sz="1600">
              <a:solidFill>
                <a:srgbClr val="000000"/>
              </a:solidFill>
              <a:latin typeface="Calibri"/>
              <a:ea typeface="Calibri"/>
              <a:cs typeface="Calibri"/>
              <a:sym typeface="Calibri"/>
            </a:endParaRPr>
          </a:p>
        </p:txBody>
      </p:sp>
      <p:sp>
        <p:nvSpPr>
          <p:cNvPr id="217" name="Google Shape;217;p29"/>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218" name="Google Shape;218;p29"/>
          <p:cNvSpPr txBox="1"/>
          <p:nvPr/>
        </p:nvSpPr>
        <p:spPr>
          <a:xfrm>
            <a:off x="4328367" y="64433"/>
            <a:ext cx="7863600" cy="815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700">
                <a:solidFill>
                  <a:srgbClr val="502984"/>
                </a:solidFill>
                <a:latin typeface="Calibri"/>
                <a:ea typeface="Calibri"/>
                <a:cs typeface="Calibri"/>
                <a:sym typeface="Calibri"/>
              </a:rPr>
              <a:t>Future Work</a:t>
            </a:r>
            <a:endParaRPr sz="1900">
              <a:solidFill>
                <a:srgbClr val="502984"/>
              </a:solidFill>
              <a:latin typeface="Calibri"/>
              <a:ea typeface="Calibri"/>
              <a:cs typeface="Calibri"/>
              <a:sym typeface="Calibri"/>
            </a:endParaRPr>
          </a:p>
        </p:txBody>
      </p:sp>
      <p:pic>
        <p:nvPicPr>
          <p:cNvPr id="219" name="Google Shape;219;p29"/>
          <p:cNvPicPr preferRelativeResize="0"/>
          <p:nvPr/>
        </p:nvPicPr>
        <p:blipFill>
          <a:blip r:embed="rId3">
            <a:alphaModFix/>
          </a:blip>
          <a:stretch>
            <a:fillRect/>
          </a:stretch>
        </p:blipFill>
        <p:spPr>
          <a:xfrm>
            <a:off x="0" y="64433"/>
            <a:ext cx="4813300" cy="67935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sz="3600">
                <a:solidFill>
                  <a:schemeClr val="lt1"/>
                </a:solidFill>
                <a:latin typeface="Calibri"/>
                <a:ea typeface="Calibri"/>
                <a:cs typeface="Calibri"/>
                <a:sym typeface="Calibri"/>
              </a:rPr>
              <a:t>Future Work For Real Time Deployment On Azure</a:t>
            </a:r>
            <a:endParaRPr sz="3600">
              <a:solidFill>
                <a:schemeClr val="lt1"/>
              </a:solidFill>
              <a:latin typeface="Calibri"/>
              <a:ea typeface="Calibri"/>
              <a:cs typeface="Calibri"/>
              <a:sym typeface="Calibri"/>
            </a:endParaRPr>
          </a:p>
        </p:txBody>
      </p:sp>
      <p:pic>
        <p:nvPicPr>
          <p:cNvPr descr="Timeline" id="226" name="Google Shape;226;p30"/>
          <p:cNvPicPr preferRelativeResize="0"/>
          <p:nvPr/>
        </p:nvPicPr>
        <p:blipFill rotWithShape="1">
          <a:blip r:embed="rId3">
            <a:alphaModFix/>
          </a:blip>
          <a:srcRect b="13502" l="0" r="0" t="0"/>
          <a:stretch/>
        </p:blipFill>
        <p:spPr>
          <a:xfrm>
            <a:off x="448116" y="1828800"/>
            <a:ext cx="11162690" cy="4906480"/>
          </a:xfrm>
          <a:prstGeom prst="rect">
            <a:avLst/>
          </a:prstGeom>
          <a:noFill/>
          <a:ln>
            <a:noFill/>
          </a:ln>
        </p:spPr>
      </p:pic>
      <p:sp>
        <p:nvSpPr>
          <p:cNvPr id="227" name="Google Shape;227;p30"/>
          <p:cNvSpPr txBox="1"/>
          <p:nvPr>
            <p:ph idx="11" type="ftr"/>
          </p:nvPr>
        </p:nvSpPr>
        <p:spPr>
          <a:xfrm>
            <a:off x="0" y="6552716"/>
            <a:ext cx="69171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 All time Retail, INC. All Rights Not Reserved</a:t>
            </a:r>
            <a:r>
              <a:rPr lang="en-US">
                <a:solidFill>
                  <a:srgbClr val="040C1A"/>
                </a:solidFil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1"/>
          <p:cNvPicPr preferRelativeResize="0"/>
          <p:nvPr/>
        </p:nvPicPr>
        <p:blipFill rotWithShape="1">
          <a:blip r:embed="rId3">
            <a:alphaModFix/>
          </a:blip>
          <a:srcRect b="0" l="-4670" r="4670" t="0"/>
          <a:stretch/>
        </p:blipFill>
        <p:spPr>
          <a:xfrm>
            <a:off x="0" y="187650"/>
            <a:ext cx="12092974" cy="66703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85" name="Google Shape;85;p16"/>
          <p:cNvSpPr txBox="1"/>
          <p:nvPr/>
        </p:nvSpPr>
        <p:spPr>
          <a:xfrm>
            <a:off x="-167" y="64433"/>
            <a:ext cx="12192000" cy="815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700">
                <a:solidFill>
                  <a:srgbClr val="502984"/>
                </a:solidFill>
              </a:rPr>
              <a:t>Team Intro</a:t>
            </a:r>
            <a:endParaRPr sz="1900">
              <a:solidFill>
                <a:srgbClr val="502984"/>
              </a:solidFill>
            </a:endParaRPr>
          </a:p>
        </p:txBody>
      </p:sp>
      <p:pic>
        <p:nvPicPr>
          <p:cNvPr id="86" name="Google Shape;86;p16"/>
          <p:cNvPicPr preferRelativeResize="0"/>
          <p:nvPr/>
        </p:nvPicPr>
        <p:blipFill>
          <a:blip r:embed="rId3">
            <a:alphaModFix/>
          </a:blip>
          <a:stretch>
            <a:fillRect/>
          </a:stretch>
        </p:blipFill>
        <p:spPr>
          <a:xfrm>
            <a:off x="429750" y="880125"/>
            <a:ext cx="1792100" cy="1781175"/>
          </a:xfrm>
          <a:prstGeom prst="rect">
            <a:avLst/>
          </a:prstGeom>
          <a:noFill/>
          <a:ln>
            <a:noFill/>
          </a:ln>
        </p:spPr>
      </p:pic>
      <p:pic>
        <p:nvPicPr>
          <p:cNvPr id="87" name="Google Shape;87;p16"/>
          <p:cNvPicPr preferRelativeResize="0"/>
          <p:nvPr/>
        </p:nvPicPr>
        <p:blipFill>
          <a:blip r:embed="rId4">
            <a:alphaModFix/>
          </a:blip>
          <a:stretch>
            <a:fillRect/>
          </a:stretch>
        </p:blipFill>
        <p:spPr>
          <a:xfrm>
            <a:off x="346700" y="4262500"/>
            <a:ext cx="1792100" cy="1792100"/>
          </a:xfrm>
          <a:prstGeom prst="rect">
            <a:avLst/>
          </a:prstGeom>
          <a:noFill/>
          <a:ln>
            <a:noFill/>
          </a:ln>
          <a:effectLst>
            <a:outerShdw blurRad="57150" rotWithShape="0" algn="bl" dir="5400000" dist="19050">
              <a:srgbClr val="000000">
                <a:alpha val="50000"/>
              </a:srgbClr>
            </a:outerShdw>
          </a:effectLst>
        </p:spPr>
      </p:pic>
      <p:pic>
        <p:nvPicPr>
          <p:cNvPr id="88" name="Google Shape;88;p16"/>
          <p:cNvPicPr preferRelativeResize="0"/>
          <p:nvPr/>
        </p:nvPicPr>
        <p:blipFill>
          <a:blip r:embed="rId5">
            <a:alphaModFix/>
          </a:blip>
          <a:stretch>
            <a:fillRect/>
          </a:stretch>
        </p:blipFill>
        <p:spPr>
          <a:xfrm>
            <a:off x="8509125" y="4137325"/>
            <a:ext cx="1640349" cy="2042451"/>
          </a:xfrm>
          <a:prstGeom prst="rect">
            <a:avLst/>
          </a:prstGeom>
          <a:noFill/>
          <a:ln>
            <a:noFill/>
          </a:ln>
        </p:spPr>
      </p:pic>
      <p:pic>
        <p:nvPicPr>
          <p:cNvPr id="89" name="Google Shape;89;p16"/>
          <p:cNvPicPr preferRelativeResize="0"/>
          <p:nvPr/>
        </p:nvPicPr>
        <p:blipFill>
          <a:blip r:embed="rId6">
            <a:alphaModFix/>
          </a:blip>
          <a:stretch>
            <a:fillRect/>
          </a:stretch>
        </p:blipFill>
        <p:spPr>
          <a:xfrm>
            <a:off x="8509125" y="785763"/>
            <a:ext cx="1986000" cy="1986000"/>
          </a:xfrm>
          <a:prstGeom prst="rect">
            <a:avLst/>
          </a:prstGeom>
          <a:noFill/>
          <a:ln>
            <a:noFill/>
          </a:ln>
        </p:spPr>
      </p:pic>
      <p:sp>
        <p:nvSpPr>
          <p:cNvPr id="90" name="Google Shape;90;p16"/>
          <p:cNvSpPr txBox="1"/>
          <p:nvPr/>
        </p:nvSpPr>
        <p:spPr>
          <a:xfrm>
            <a:off x="429750" y="3016425"/>
            <a:ext cx="23952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chemeClr val="dk1"/>
                </a:solidFill>
                <a:latin typeface="Source Sans Pro"/>
                <a:ea typeface="Source Sans Pro"/>
                <a:cs typeface="Source Sans Pro"/>
                <a:sym typeface="Source Sans Pro"/>
              </a:rPr>
              <a:t>Karthik</a:t>
            </a:r>
            <a:endParaRPr b="1" sz="2300">
              <a:solidFill>
                <a:schemeClr val="dk1"/>
              </a:solidFill>
              <a:latin typeface="Source Sans Pro"/>
              <a:ea typeface="Source Sans Pro"/>
              <a:cs typeface="Source Sans Pro"/>
              <a:sym typeface="Source Sans Pro"/>
            </a:endParaRPr>
          </a:p>
        </p:txBody>
      </p:sp>
      <p:sp>
        <p:nvSpPr>
          <p:cNvPr id="91" name="Google Shape;91;p16"/>
          <p:cNvSpPr txBox="1"/>
          <p:nvPr/>
        </p:nvSpPr>
        <p:spPr>
          <a:xfrm>
            <a:off x="8509125" y="2904075"/>
            <a:ext cx="23952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chemeClr val="dk1"/>
                </a:solidFill>
                <a:latin typeface="Source Sans Pro"/>
                <a:ea typeface="Source Sans Pro"/>
                <a:cs typeface="Source Sans Pro"/>
                <a:sym typeface="Source Sans Pro"/>
              </a:rPr>
              <a:t>Swapnil</a:t>
            </a:r>
            <a:endParaRPr b="1" sz="2300">
              <a:solidFill>
                <a:schemeClr val="dk1"/>
              </a:solidFill>
              <a:latin typeface="Source Sans Pro"/>
              <a:ea typeface="Source Sans Pro"/>
              <a:cs typeface="Source Sans Pro"/>
              <a:sym typeface="Source Sans Pro"/>
            </a:endParaRPr>
          </a:p>
        </p:txBody>
      </p:sp>
      <p:sp>
        <p:nvSpPr>
          <p:cNvPr id="92" name="Google Shape;92;p16"/>
          <p:cNvSpPr txBox="1"/>
          <p:nvPr/>
        </p:nvSpPr>
        <p:spPr>
          <a:xfrm>
            <a:off x="346700" y="6194425"/>
            <a:ext cx="23952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chemeClr val="dk1"/>
                </a:solidFill>
                <a:latin typeface="Source Sans Pro"/>
                <a:ea typeface="Source Sans Pro"/>
                <a:cs typeface="Source Sans Pro"/>
                <a:sym typeface="Source Sans Pro"/>
              </a:rPr>
              <a:t>Vignesh</a:t>
            </a:r>
            <a:endParaRPr b="1" sz="2300">
              <a:solidFill>
                <a:schemeClr val="dk1"/>
              </a:solidFill>
              <a:latin typeface="Source Sans Pro"/>
              <a:ea typeface="Source Sans Pro"/>
              <a:cs typeface="Source Sans Pro"/>
              <a:sym typeface="Source Sans Pro"/>
            </a:endParaRPr>
          </a:p>
        </p:txBody>
      </p:sp>
      <p:sp>
        <p:nvSpPr>
          <p:cNvPr id="93" name="Google Shape;93;p16"/>
          <p:cNvSpPr txBox="1"/>
          <p:nvPr/>
        </p:nvSpPr>
        <p:spPr>
          <a:xfrm>
            <a:off x="8509125" y="6194425"/>
            <a:ext cx="23952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chemeClr val="dk1"/>
                </a:solidFill>
                <a:latin typeface="Source Sans Pro"/>
                <a:ea typeface="Source Sans Pro"/>
                <a:cs typeface="Source Sans Pro"/>
                <a:sym typeface="Source Sans Pro"/>
              </a:rPr>
              <a:t>Rohit</a:t>
            </a:r>
            <a:endParaRPr b="1" sz="2300">
              <a:solidFill>
                <a:schemeClr val="dk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idx="1" type="body"/>
          </p:nvPr>
        </p:nvSpPr>
        <p:spPr>
          <a:xfrm>
            <a:off x="4853025" y="1048950"/>
            <a:ext cx="6314700" cy="2413200"/>
          </a:xfrm>
          <a:prstGeom prst="rect">
            <a:avLst/>
          </a:prstGeom>
        </p:spPr>
        <p:txBody>
          <a:bodyPr anchorCtr="0" anchor="t" bIns="121900" lIns="121900" spcFirstLastPara="1" rIns="121900" wrap="square" tIns="121900">
            <a:normAutofit fontScale="85000" lnSpcReduction="20000"/>
          </a:bodyPr>
          <a:lstStyle/>
          <a:p>
            <a:pPr indent="0" lvl="0" marL="0" rtl="0" algn="just">
              <a:lnSpc>
                <a:spcPct val="100000"/>
              </a:lnSpc>
              <a:spcBef>
                <a:spcPts val="0"/>
              </a:spcBef>
              <a:spcAft>
                <a:spcPts val="0"/>
              </a:spcAft>
              <a:buNone/>
            </a:pPr>
            <a:r>
              <a:rPr lang="en-US" sz="2400">
                <a:solidFill>
                  <a:srgbClr val="000000"/>
                </a:solidFill>
                <a:latin typeface="Calibri"/>
                <a:ea typeface="Calibri"/>
                <a:cs typeface="Calibri"/>
                <a:sym typeface="Calibri"/>
              </a:rPr>
              <a:t>Imagine you could peek into the minds of your customers and discover what they want, when they want it, and how much they are willing to pay for it. Imagine you could turn this data into smart decisions that boost your sales, loyalty, and satisfaction.Sounds too good to be true, right?</a:t>
            </a:r>
            <a:endParaRPr sz="2400">
              <a:solidFill>
                <a:srgbClr val="000000"/>
              </a:solidFill>
              <a:latin typeface="Calibri"/>
              <a:ea typeface="Calibri"/>
              <a:cs typeface="Calibri"/>
              <a:sym typeface="Calibri"/>
            </a:endParaRPr>
          </a:p>
          <a:p>
            <a:pPr indent="0" lvl="0" marL="0" rtl="0" algn="just">
              <a:lnSpc>
                <a:spcPct val="100000"/>
              </a:lnSpc>
              <a:spcBef>
                <a:spcPts val="0"/>
              </a:spcBef>
              <a:spcAft>
                <a:spcPts val="0"/>
              </a:spcAft>
              <a:buNone/>
            </a:pPr>
            <a:r>
              <a:t/>
            </a:r>
            <a:endParaRPr sz="2400">
              <a:solidFill>
                <a:srgbClr val="000000"/>
              </a:solidFill>
              <a:latin typeface="Calibri"/>
              <a:ea typeface="Calibri"/>
              <a:cs typeface="Calibri"/>
              <a:sym typeface="Calibri"/>
            </a:endParaRPr>
          </a:p>
          <a:p>
            <a:pPr indent="457200" lvl="0" marL="457200" rtl="0" algn="just">
              <a:lnSpc>
                <a:spcPct val="100000"/>
              </a:lnSpc>
              <a:spcBef>
                <a:spcPts val="0"/>
              </a:spcBef>
              <a:spcAft>
                <a:spcPts val="0"/>
              </a:spcAft>
              <a:buNone/>
            </a:pPr>
            <a:r>
              <a:rPr lang="en-US" sz="1600">
                <a:latin typeface="Calibri"/>
                <a:ea typeface="Calibri"/>
                <a:cs typeface="Calibri"/>
                <a:sym typeface="Calibri"/>
              </a:rPr>
              <a:t>          </a:t>
            </a:r>
            <a:r>
              <a:rPr b="1" lang="en-US" sz="3700">
                <a:solidFill>
                  <a:srgbClr val="502984"/>
                </a:solidFill>
                <a:latin typeface="Calibri"/>
                <a:ea typeface="Calibri"/>
                <a:cs typeface="Calibri"/>
                <a:sym typeface="Calibri"/>
              </a:rPr>
              <a:t>We tried the same !</a:t>
            </a:r>
            <a:endParaRPr sz="1400">
              <a:latin typeface="Calibri"/>
              <a:ea typeface="Calibri"/>
              <a:cs typeface="Calibri"/>
              <a:sym typeface="Calibri"/>
            </a:endParaRPr>
          </a:p>
        </p:txBody>
      </p:sp>
      <p:sp>
        <p:nvSpPr>
          <p:cNvPr id="100" name="Google Shape;100;p17"/>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01" name="Google Shape;101;p17"/>
          <p:cNvSpPr txBox="1"/>
          <p:nvPr/>
        </p:nvSpPr>
        <p:spPr>
          <a:xfrm>
            <a:off x="-167" y="64433"/>
            <a:ext cx="12192000" cy="815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700">
                <a:solidFill>
                  <a:srgbClr val="502984"/>
                </a:solidFill>
                <a:latin typeface="Calibri"/>
                <a:ea typeface="Calibri"/>
                <a:cs typeface="Calibri"/>
                <a:sym typeface="Calibri"/>
              </a:rPr>
              <a:t>Introduction</a:t>
            </a:r>
            <a:endParaRPr sz="1900">
              <a:solidFill>
                <a:srgbClr val="502984"/>
              </a:solidFill>
              <a:latin typeface="Calibri"/>
              <a:ea typeface="Calibri"/>
              <a:cs typeface="Calibri"/>
              <a:sym typeface="Calibri"/>
            </a:endParaRPr>
          </a:p>
        </p:txBody>
      </p:sp>
      <p:sp>
        <p:nvSpPr>
          <p:cNvPr id="102" name="Google Shape;102;p17"/>
          <p:cNvSpPr txBox="1"/>
          <p:nvPr/>
        </p:nvSpPr>
        <p:spPr>
          <a:xfrm>
            <a:off x="122850" y="3702325"/>
            <a:ext cx="11946300" cy="280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700">
                <a:solidFill>
                  <a:schemeClr val="dk2"/>
                </a:solidFill>
                <a:latin typeface="Calibri"/>
                <a:ea typeface="Calibri"/>
                <a:cs typeface="Calibri"/>
                <a:sym typeface="Calibri"/>
              </a:rPr>
              <a:t>We picked Online Retail II dataset with two years of real-world transactions from a </a:t>
            </a:r>
            <a:r>
              <a:rPr b="1" lang="en-US" sz="1700" u="sng">
                <a:solidFill>
                  <a:schemeClr val="dk2"/>
                </a:solidFill>
                <a:latin typeface="Calibri"/>
                <a:ea typeface="Calibri"/>
                <a:cs typeface="Calibri"/>
                <a:sym typeface="Calibri"/>
              </a:rPr>
              <a:t>UK-based online giftware retailer.</a:t>
            </a:r>
            <a:r>
              <a:rPr lang="en-US" sz="1700">
                <a:solidFill>
                  <a:schemeClr val="dk2"/>
                </a:solidFill>
                <a:latin typeface="Calibri"/>
                <a:ea typeface="Calibri"/>
                <a:cs typeface="Calibri"/>
                <a:sym typeface="Calibri"/>
              </a:rPr>
              <a:t> This dataset covers the period from December 1, 2009, to December 9, 2011, and reveals the hidden patterns and preferences of thousands of customers across different countries. We can use this dataset to analyze the behavior, needs, and value of your customers, and optimize your marketing strategies.</a:t>
            </a:r>
            <a:endParaRPr sz="1700">
              <a:solidFill>
                <a:schemeClr val="dk2"/>
              </a:solidFill>
              <a:latin typeface="Calibri"/>
              <a:ea typeface="Calibri"/>
              <a:cs typeface="Calibri"/>
              <a:sym typeface="Calibri"/>
            </a:endParaRPr>
          </a:p>
          <a:p>
            <a:pPr indent="0" lvl="0" marL="0" rtl="0" algn="just">
              <a:spcBef>
                <a:spcPts val="0"/>
              </a:spcBef>
              <a:spcAft>
                <a:spcPts val="0"/>
              </a:spcAft>
              <a:buNone/>
            </a:pPr>
            <a:r>
              <a:t/>
            </a:r>
            <a:endParaRPr sz="1700">
              <a:solidFill>
                <a:schemeClr val="dk2"/>
              </a:solidFill>
              <a:latin typeface="Calibri"/>
              <a:ea typeface="Calibri"/>
              <a:cs typeface="Calibri"/>
              <a:sym typeface="Calibri"/>
            </a:endParaRPr>
          </a:p>
          <a:p>
            <a:pPr indent="0" lvl="0" marL="0" rtl="0" algn="just">
              <a:spcBef>
                <a:spcPts val="0"/>
              </a:spcBef>
              <a:spcAft>
                <a:spcPts val="0"/>
              </a:spcAft>
              <a:buNone/>
            </a:pPr>
            <a:r>
              <a:rPr lang="en-US" sz="1700">
                <a:solidFill>
                  <a:schemeClr val="dk2"/>
                </a:solidFill>
                <a:latin typeface="Calibri"/>
                <a:ea typeface="Calibri"/>
                <a:cs typeface="Calibri"/>
                <a:sym typeface="Calibri"/>
              </a:rPr>
              <a:t>This analysis is not only relevant for online retailers, but also for traditional businesses that want to understand their customers better and improve their operational efficiency. By learning from this dataset we can gain a competitive edge in the market and deliver value to your customers.</a:t>
            </a:r>
            <a:endParaRPr sz="1700">
              <a:solidFill>
                <a:schemeClr val="dk2"/>
              </a:solidFill>
              <a:latin typeface="Calibri"/>
              <a:ea typeface="Calibri"/>
              <a:cs typeface="Calibri"/>
              <a:sym typeface="Calibri"/>
            </a:endParaRPr>
          </a:p>
          <a:p>
            <a:pPr indent="0" lvl="0" marL="0" rtl="0" algn="just">
              <a:spcBef>
                <a:spcPts val="0"/>
              </a:spcBef>
              <a:spcAft>
                <a:spcPts val="0"/>
              </a:spcAft>
              <a:buNone/>
            </a:pPr>
            <a:r>
              <a:t/>
            </a:r>
            <a:endParaRPr sz="1700">
              <a:solidFill>
                <a:schemeClr val="dk2"/>
              </a:solidFill>
              <a:latin typeface="Calibri"/>
              <a:ea typeface="Calibri"/>
              <a:cs typeface="Calibri"/>
              <a:sym typeface="Calibri"/>
            </a:endParaRPr>
          </a:p>
          <a:p>
            <a:pPr indent="0" lvl="0" marL="0" rtl="0" algn="just">
              <a:spcBef>
                <a:spcPts val="0"/>
              </a:spcBef>
              <a:spcAft>
                <a:spcPts val="0"/>
              </a:spcAft>
              <a:buNone/>
            </a:pPr>
            <a:r>
              <a:rPr lang="en-US" sz="1700">
                <a:solidFill>
                  <a:schemeClr val="dk2"/>
                </a:solidFill>
                <a:latin typeface="Calibri"/>
                <a:ea typeface="Calibri"/>
                <a:cs typeface="Calibri"/>
                <a:sym typeface="Calibri"/>
              </a:rPr>
              <a:t>So what are you waiting for? Join us on this exciting journey and unlock the secrets of the Online Retail II dataset!</a:t>
            </a:r>
            <a:endParaRPr sz="1700">
              <a:solidFill>
                <a:schemeClr val="dk2"/>
              </a:solidFill>
              <a:latin typeface="Calibri"/>
              <a:ea typeface="Calibri"/>
              <a:cs typeface="Calibri"/>
              <a:sym typeface="Calibri"/>
            </a:endParaRPr>
          </a:p>
        </p:txBody>
      </p:sp>
      <p:pic>
        <p:nvPicPr>
          <p:cNvPr id="103" name="Google Shape;103;p17"/>
          <p:cNvPicPr preferRelativeResize="0"/>
          <p:nvPr/>
        </p:nvPicPr>
        <p:blipFill>
          <a:blip r:embed="rId3">
            <a:alphaModFix/>
          </a:blip>
          <a:stretch>
            <a:fillRect/>
          </a:stretch>
        </p:blipFill>
        <p:spPr>
          <a:xfrm>
            <a:off x="672875" y="910650"/>
            <a:ext cx="2689800" cy="2689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idx="1" type="body"/>
          </p:nvPr>
        </p:nvSpPr>
        <p:spPr>
          <a:xfrm>
            <a:off x="524700" y="1063725"/>
            <a:ext cx="8806800" cy="1299000"/>
          </a:xfrm>
          <a:prstGeom prst="rect">
            <a:avLst/>
          </a:prstGeom>
        </p:spPr>
        <p:txBody>
          <a:bodyPr anchorCtr="0" anchor="t" bIns="121900" lIns="121900" spcFirstLastPara="1" rIns="121900" wrap="square" tIns="121900">
            <a:normAutofit/>
          </a:bodyPr>
          <a:lstStyle/>
          <a:p>
            <a:pPr indent="0" lvl="0" marL="0" rtl="0" algn="just">
              <a:lnSpc>
                <a:spcPct val="80000"/>
              </a:lnSpc>
              <a:spcBef>
                <a:spcPts val="0"/>
              </a:spcBef>
              <a:spcAft>
                <a:spcPts val="0"/>
              </a:spcAft>
              <a:buSzPts val="852"/>
              <a:buNone/>
            </a:pPr>
            <a:r>
              <a:rPr b="1" lang="en-US" sz="2200">
                <a:solidFill>
                  <a:srgbClr val="502984"/>
                </a:solidFill>
                <a:latin typeface="Calibri"/>
                <a:ea typeface="Calibri"/>
                <a:cs typeface="Calibri"/>
                <a:sym typeface="Calibri"/>
              </a:rPr>
              <a:t>Building a machine learning model that predicts whether an online customer of a retail shop will make their next purchase in the upcoming quarter!</a:t>
            </a:r>
            <a:endParaRPr sz="2200"/>
          </a:p>
        </p:txBody>
      </p:sp>
      <p:sp>
        <p:nvSpPr>
          <p:cNvPr id="110" name="Google Shape;110;p18"/>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11" name="Google Shape;111;p18"/>
          <p:cNvSpPr txBox="1"/>
          <p:nvPr/>
        </p:nvSpPr>
        <p:spPr>
          <a:xfrm>
            <a:off x="8" y="114408"/>
            <a:ext cx="12192000" cy="815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700">
                <a:solidFill>
                  <a:srgbClr val="502984"/>
                </a:solidFill>
                <a:latin typeface="Calibri"/>
                <a:ea typeface="Calibri"/>
                <a:cs typeface="Calibri"/>
                <a:sym typeface="Calibri"/>
              </a:rPr>
              <a:t>Objective</a:t>
            </a:r>
            <a:endParaRPr sz="1900">
              <a:solidFill>
                <a:srgbClr val="502984"/>
              </a:solidFill>
              <a:latin typeface="Calibri"/>
              <a:ea typeface="Calibri"/>
              <a:cs typeface="Calibri"/>
              <a:sym typeface="Calibri"/>
            </a:endParaRPr>
          </a:p>
        </p:txBody>
      </p:sp>
      <p:sp>
        <p:nvSpPr>
          <p:cNvPr id="112" name="Google Shape;112;p18"/>
          <p:cNvSpPr txBox="1"/>
          <p:nvPr/>
        </p:nvSpPr>
        <p:spPr>
          <a:xfrm>
            <a:off x="612175" y="2286525"/>
            <a:ext cx="8806800" cy="201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700">
                <a:solidFill>
                  <a:schemeClr val="dk2"/>
                </a:solidFill>
                <a:latin typeface="Calibri"/>
                <a:ea typeface="Calibri"/>
                <a:cs typeface="Calibri"/>
                <a:sym typeface="Calibri"/>
              </a:rPr>
              <a:t>The Online Retail II dataset contains rich information about each transaction, such as </a:t>
            </a:r>
            <a:r>
              <a:rPr b="1" lang="en-US" sz="1700">
                <a:solidFill>
                  <a:srgbClr val="351C75"/>
                </a:solidFill>
                <a:latin typeface="Calibri"/>
                <a:ea typeface="Calibri"/>
                <a:cs typeface="Calibri"/>
                <a:sym typeface="Calibri"/>
              </a:rPr>
              <a:t>InvoiceNo, StockCode, Description, Quantity, InvoiceDate, UnitPrice, CustomerID, and Country</a:t>
            </a:r>
            <a:r>
              <a:rPr lang="en-US" sz="1700">
                <a:solidFill>
                  <a:schemeClr val="dk2"/>
                </a:solidFill>
                <a:latin typeface="Calibri"/>
                <a:ea typeface="Calibri"/>
                <a:cs typeface="Calibri"/>
                <a:sym typeface="Calibri"/>
              </a:rPr>
              <a:t>. </a:t>
            </a:r>
            <a:endParaRPr sz="1700">
              <a:solidFill>
                <a:schemeClr val="dk2"/>
              </a:solidFill>
              <a:latin typeface="Calibri"/>
              <a:ea typeface="Calibri"/>
              <a:cs typeface="Calibri"/>
              <a:sym typeface="Calibri"/>
            </a:endParaRPr>
          </a:p>
          <a:p>
            <a:pPr indent="0" lvl="0" marL="0" rtl="0" algn="just">
              <a:spcBef>
                <a:spcPts val="0"/>
              </a:spcBef>
              <a:spcAft>
                <a:spcPts val="0"/>
              </a:spcAft>
              <a:buNone/>
            </a:pPr>
            <a:r>
              <a:t/>
            </a:r>
            <a:endParaRPr sz="1700">
              <a:solidFill>
                <a:schemeClr val="dk2"/>
              </a:solidFill>
              <a:latin typeface="Calibri"/>
              <a:ea typeface="Calibri"/>
              <a:cs typeface="Calibri"/>
              <a:sym typeface="Calibri"/>
            </a:endParaRPr>
          </a:p>
          <a:p>
            <a:pPr indent="0" lvl="0" marL="0" rtl="0" algn="just">
              <a:spcBef>
                <a:spcPts val="0"/>
              </a:spcBef>
              <a:spcAft>
                <a:spcPts val="0"/>
              </a:spcAft>
              <a:buNone/>
            </a:pPr>
            <a:r>
              <a:rPr lang="en-US" sz="1700">
                <a:solidFill>
                  <a:schemeClr val="dk2"/>
                </a:solidFill>
                <a:latin typeface="Calibri"/>
                <a:ea typeface="Calibri"/>
                <a:cs typeface="Calibri"/>
                <a:sym typeface="Calibri"/>
              </a:rPr>
              <a:t>We can use this information to segment your customers, predict their future purchases, identify cross-selling and upselling opportunities, and personalize your offers and promotions.</a:t>
            </a:r>
            <a:endParaRPr sz="1700">
              <a:solidFill>
                <a:schemeClr val="dk2"/>
              </a:solidFill>
              <a:latin typeface="Calibri"/>
              <a:ea typeface="Calibri"/>
              <a:cs typeface="Calibri"/>
              <a:sym typeface="Calibri"/>
            </a:endParaRPr>
          </a:p>
          <a:p>
            <a:pPr indent="0" lvl="0" marL="0" rtl="0" algn="just">
              <a:spcBef>
                <a:spcPts val="0"/>
              </a:spcBef>
              <a:spcAft>
                <a:spcPts val="0"/>
              </a:spcAft>
              <a:buNone/>
            </a:pPr>
            <a:r>
              <a:t/>
            </a:r>
            <a:endParaRPr sz="1700">
              <a:solidFill>
                <a:schemeClr val="dk2"/>
              </a:solidFill>
              <a:latin typeface="Calibri"/>
              <a:ea typeface="Calibri"/>
              <a:cs typeface="Calibri"/>
              <a:sym typeface="Calibri"/>
            </a:endParaRPr>
          </a:p>
          <a:p>
            <a:pPr indent="0" lvl="0" marL="0" rtl="0" algn="just">
              <a:spcBef>
                <a:spcPts val="0"/>
              </a:spcBef>
              <a:spcAft>
                <a:spcPts val="0"/>
              </a:spcAft>
              <a:buNone/>
            </a:pPr>
            <a:r>
              <a:t/>
            </a:r>
            <a:endParaRPr sz="1700"/>
          </a:p>
        </p:txBody>
      </p:sp>
      <p:pic>
        <p:nvPicPr>
          <p:cNvPr id="113" name="Google Shape;113;p18"/>
          <p:cNvPicPr preferRelativeResize="0"/>
          <p:nvPr/>
        </p:nvPicPr>
        <p:blipFill>
          <a:blip r:embed="rId3">
            <a:alphaModFix/>
          </a:blip>
          <a:stretch>
            <a:fillRect/>
          </a:stretch>
        </p:blipFill>
        <p:spPr>
          <a:xfrm>
            <a:off x="924475" y="3974675"/>
            <a:ext cx="2194650" cy="2194650"/>
          </a:xfrm>
          <a:prstGeom prst="rect">
            <a:avLst/>
          </a:prstGeom>
          <a:noFill/>
          <a:ln>
            <a:noFill/>
          </a:ln>
        </p:spPr>
      </p:pic>
      <p:pic>
        <p:nvPicPr>
          <p:cNvPr id="114" name="Google Shape;114;p18"/>
          <p:cNvPicPr preferRelativeResize="0"/>
          <p:nvPr/>
        </p:nvPicPr>
        <p:blipFill>
          <a:blip r:embed="rId4">
            <a:alphaModFix/>
          </a:blip>
          <a:stretch>
            <a:fillRect/>
          </a:stretch>
        </p:blipFill>
        <p:spPr>
          <a:xfrm>
            <a:off x="9481350" y="1178000"/>
            <a:ext cx="2262425" cy="2262425"/>
          </a:xfrm>
          <a:prstGeom prst="rect">
            <a:avLst/>
          </a:prstGeom>
          <a:noFill/>
          <a:ln>
            <a:noFill/>
          </a:ln>
        </p:spPr>
      </p:pic>
      <p:sp>
        <p:nvSpPr>
          <p:cNvPr id="115" name="Google Shape;115;p18"/>
          <p:cNvSpPr txBox="1"/>
          <p:nvPr/>
        </p:nvSpPr>
        <p:spPr>
          <a:xfrm>
            <a:off x="3480200" y="4077975"/>
            <a:ext cx="82896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chemeClr val="dk2"/>
                </a:solidFill>
                <a:latin typeface="Calibri"/>
                <a:ea typeface="Calibri"/>
                <a:cs typeface="Calibri"/>
                <a:sym typeface="Calibri"/>
              </a:rPr>
              <a:t>But how do we make sense of this dataset? How do we extract meaningful insights that can guide the actions? That’s where this analysis comes in. This analysis will take you through the steps of data preprocessing, exploratory data analysis, feature engineering, clustering, and classification models. Along the way, you will discover interesting findings about customer behavior and preferences, and learn how to use machine learning techniques to predict customer outcomes.</a:t>
            </a:r>
            <a:endParaRPr sz="1800">
              <a:solidFill>
                <a:schemeClr val="dk2"/>
              </a:solidFill>
              <a:latin typeface="Calibri"/>
              <a:ea typeface="Calibri"/>
              <a:cs typeface="Calibri"/>
              <a:sym typeface="Calibri"/>
            </a:endParaRPr>
          </a:p>
          <a:p>
            <a:pPr indent="0" lvl="0" marL="0" rtl="0" algn="just">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idx="1" type="body"/>
          </p:nvPr>
        </p:nvSpPr>
        <p:spPr>
          <a:xfrm>
            <a:off x="51575" y="52850"/>
            <a:ext cx="12039300" cy="66942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1600"/>
              </a:spcAft>
              <a:buNone/>
            </a:pPr>
            <a:r>
              <a:rPr lang="en-US" sz="8800">
                <a:solidFill>
                  <a:schemeClr val="dk1"/>
                </a:solidFill>
                <a:latin typeface="Impact"/>
                <a:ea typeface="Impact"/>
                <a:cs typeface="Impact"/>
                <a:sym typeface="Impact"/>
              </a:rPr>
              <a:t>Demo</a:t>
            </a:r>
            <a:endParaRPr sz="8800">
              <a:solidFill>
                <a:schemeClr val="dk1"/>
              </a:solidFill>
              <a:latin typeface="Impact"/>
              <a:ea typeface="Impact"/>
              <a:cs typeface="Impact"/>
              <a:sym typeface="Impact"/>
            </a:endParaRPr>
          </a:p>
        </p:txBody>
      </p:sp>
      <p:pic>
        <p:nvPicPr>
          <p:cNvPr id="122" name="Google Shape;122;p19"/>
          <p:cNvPicPr preferRelativeResize="0"/>
          <p:nvPr/>
        </p:nvPicPr>
        <p:blipFill>
          <a:blip r:embed="rId3">
            <a:alphaModFix/>
          </a:blip>
          <a:stretch>
            <a:fillRect/>
          </a:stretch>
        </p:blipFill>
        <p:spPr>
          <a:xfrm>
            <a:off x="8683150" y="153700"/>
            <a:ext cx="3309350" cy="3439200"/>
          </a:xfrm>
          <a:prstGeom prst="rect">
            <a:avLst/>
          </a:prstGeom>
          <a:noFill/>
          <a:ln>
            <a:noFill/>
          </a:ln>
        </p:spPr>
      </p:pic>
      <p:sp>
        <p:nvSpPr>
          <p:cNvPr id="123" name="Google Shape;123;p19"/>
          <p:cNvSpPr/>
          <p:nvPr/>
        </p:nvSpPr>
        <p:spPr>
          <a:xfrm>
            <a:off x="3644448" y="342800"/>
            <a:ext cx="4979610" cy="1954044"/>
          </a:xfrm>
          <a:prstGeom prst="irregularSeal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US">
                <a:solidFill>
                  <a:schemeClr val="lt1"/>
                </a:solidFill>
                <a:latin typeface="Source Sans Pro"/>
                <a:ea typeface="Source Sans Pro"/>
                <a:cs typeface="Source Sans Pro"/>
                <a:sym typeface="Source Sans Pro"/>
              </a:rPr>
              <a:t>You can try too!!! Just scan the QR Code</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nvSpPr>
        <p:spPr>
          <a:xfrm>
            <a:off x="131250" y="697275"/>
            <a:ext cx="11473500" cy="3478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rgbClr val="202124"/>
                </a:solidFill>
                <a:highlight>
                  <a:srgbClr val="FFFFFF"/>
                </a:highlight>
                <a:latin typeface="Calibri"/>
                <a:ea typeface="Calibri"/>
                <a:cs typeface="Calibri"/>
                <a:sym typeface="Calibri"/>
              </a:rPr>
              <a:t>We have deployed an App where the customer will give Customer ID as input, where we will show a historical revenue chart of the customer which will show us the probability whether the </a:t>
            </a:r>
            <a:r>
              <a:rPr lang="en-US" sz="1500">
                <a:solidFill>
                  <a:srgbClr val="202124"/>
                </a:solidFill>
                <a:highlight>
                  <a:srgbClr val="FFFFFF"/>
                </a:highlight>
                <a:latin typeface="Calibri"/>
                <a:ea typeface="Calibri"/>
                <a:cs typeface="Calibri"/>
                <a:sym typeface="Calibri"/>
              </a:rPr>
              <a:t>customer</a:t>
            </a:r>
            <a:r>
              <a:rPr lang="en-US" sz="1500">
                <a:solidFill>
                  <a:srgbClr val="202124"/>
                </a:solidFill>
                <a:highlight>
                  <a:srgbClr val="FFFFFF"/>
                </a:highlight>
                <a:latin typeface="Calibri"/>
                <a:ea typeface="Calibri"/>
                <a:cs typeface="Calibri"/>
                <a:sym typeface="Calibri"/>
              </a:rPr>
              <a:t> will buy the product in the next 30 days or not. </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500">
                <a:solidFill>
                  <a:srgbClr val="202124"/>
                </a:solidFill>
                <a:highlight>
                  <a:srgbClr val="FFFFFF"/>
                </a:highlight>
                <a:latin typeface="Calibri"/>
                <a:ea typeface="Calibri"/>
                <a:cs typeface="Calibri"/>
                <a:sym typeface="Calibri"/>
              </a:rPr>
              <a:t>If the customer buys in the next 90 days we will show a probability distribution window which will show if the customer is buying before 30 days, between 30 to 60 days and 60 to 90 days.</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500">
                <a:solidFill>
                  <a:srgbClr val="202124"/>
                </a:solidFill>
                <a:highlight>
                  <a:srgbClr val="FFFFFF"/>
                </a:highlight>
                <a:latin typeface="Calibri"/>
                <a:ea typeface="Calibri"/>
                <a:cs typeface="Calibri"/>
                <a:sym typeface="Calibri"/>
              </a:rPr>
              <a:t>Using cosine matrix we show the similar customers who have bought the same product and also show the recommended products for the customer based on Collaborative filtering</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rPr b="1" lang="en-US" sz="1500">
                <a:solidFill>
                  <a:srgbClr val="202124"/>
                </a:solidFill>
                <a:highlight>
                  <a:srgbClr val="FFFFFF"/>
                </a:highlight>
                <a:latin typeface="Calibri"/>
                <a:ea typeface="Calibri"/>
                <a:cs typeface="Calibri"/>
                <a:sym typeface="Calibri"/>
              </a:rPr>
              <a:t>Example1: </a:t>
            </a:r>
            <a:r>
              <a:rPr lang="en-US" sz="1500">
                <a:solidFill>
                  <a:srgbClr val="202124"/>
                </a:solidFill>
                <a:highlight>
                  <a:srgbClr val="FFFFFF"/>
                </a:highlight>
                <a:latin typeface="Calibri"/>
                <a:ea typeface="Calibri"/>
                <a:cs typeface="Calibri"/>
                <a:sym typeface="Calibri"/>
              </a:rPr>
              <a:t>Customer ID - 15996</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500">
                <a:solidFill>
                  <a:srgbClr val="202124"/>
                </a:solidFill>
                <a:highlight>
                  <a:srgbClr val="FFFFFF"/>
                </a:highlight>
                <a:latin typeface="Calibri"/>
                <a:ea typeface="Calibri"/>
                <a:cs typeface="Calibri"/>
                <a:sym typeface="Calibri"/>
              </a:rPr>
              <a:t>We can see that this Customer has a probability to buy products in the next quarter, the probability of this customer buying in the next 30 days is around 30%, also we have given a list of products this customer has bought previously.</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500">
                <a:solidFill>
                  <a:srgbClr val="202124"/>
                </a:solidFill>
                <a:highlight>
                  <a:srgbClr val="FFFFFF"/>
                </a:highlight>
                <a:latin typeface="Calibri"/>
                <a:ea typeface="Calibri"/>
                <a:cs typeface="Calibri"/>
                <a:sym typeface="Calibri"/>
              </a:rPr>
              <a:t>We have shown all the similar customers who have a similar trend of buying the products for next quarter </a:t>
            </a:r>
            <a:r>
              <a:rPr lang="en-US" sz="1500">
                <a:solidFill>
                  <a:srgbClr val="202124"/>
                </a:solidFill>
                <a:highlight>
                  <a:srgbClr val="FFFFFF"/>
                </a:highlight>
                <a:latin typeface="Calibri"/>
                <a:ea typeface="Calibri"/>
                <a:cs typeface="Calibri"/>
                <a:sym typeface="Calibri"/>
              </a:rPr>
              <a:t>along with</a:t>
            </a:r>
            <a:r>
              <a:rPr lang="en-US" sz="1500">
                <a:solidFill>
                  <a:srgbClr val="202124"/>
                </a:solidFill>
                <a:highlight>
                  <a:srgbClr val="FFFFFF"/>
                </a:highlight>
                <a:latin typeface="Calibri"/>
                <a:ea typeface="Calibri"/>
                <a:cs typeface="Calibri"/>
                <a:sym typeface="Calibri"/>
              </a:rPr>
              <a:t> some recommendations of products that this customer can buy.</a:t>
            </a:r>
            <a:endParaRPr sz="1500">
              <a:solidFill>
                <a:srgbClr val="202124"/>
              </a:solidFill>
              <a:highlight>
                <a:srgbClr val="FFFFFF"/>
              </a:highlight>
              <a:latin typeface="Calibri"/>
              <a:ea typeface="Calibri"/>
              <a:cs typeface="Calibri"/>
              <a:sym typeface="Calibri"/>
            </a:endParaRPr>
          </a:p>
        </p:txBody>
      </p:sp>
      <p:sp>
        <p:nvSpPr>
          <p:cNvPr id="130" name="Google Shape;130;p20"/>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31" name="Google Shape;131;p20"/>
          <p:cNvSpPr txBox="1"/>
          <p:nvPr/>
        </p:nvSpPr>
        <p:spPr>
          <a:xfrm>
            <a:off x="1242150" y="76700"/>
            <a:ext cx="9707700" cy="815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700">
                <a:solidFill>
                  <a:srgbClr val="502984"/>
                </a:solidFill>
                <a:latin typeface="Calibri"/>
                <a:ea typeface="Calibri"/>
                <a:cs typeface="Calibri"/>
                <a:sym typeface="Calibri"/>
              </a:rPr>
              <a:t>Deliverables</a:t>
            </a:r>
            <a:endParaRPr b="1" sz="3700">
              <a:solidFill>
                <a:srgbClr val="502984"/>
              </a:solidFill>
              <a:latin typeface="Calibri"/>
              <a:ea typeface="Calibri"/>
              <a:cs typeface="Calibri"/>
              <a:sym typeface="Calibri"/>
            </a:endParaRPr>
          </a:p>
        </p:txBody>
      </p:sp>
      <p:pic>
        <p:nvPicPr>
          <p:cNvPr id="132" name="Google Shape;132;p20"/>
          <p:cNvPicPr preferRelativeResize="0"/>
          <p:nvPr/>
        </p:nvPicPr>
        <p:blipFill>
          <a:blip r:embed="rId3">
            <a:alphaModFix/>
          </a:blip>
          <a:stretch>
            <a:fillRect/>
          </a:stretch>
        </p:blipFill>
        <p:spPr>
          <a:xfrm>
            <a:off x="131250" y="4137251"/>
            <a:ext cx="9582248" cy="272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139" name="Google Shape;139;p21"/>
          <p:cNvPicPr preferRelativeResize="0"/>
          <p:nvPr/>
        </p:nvPicPr>
        <p:blipFill>
          <a:blip r:embed="rId3">
            <a:alphaModFix/>
          </a:blip>
          <a:stretch>
            <a:fillRect/>
          </a:stretch>
        </p:blipFill>
        <p:spPr>
          <a:xfrm>
            <a:off x="415675" y="232475"/>
            <a:ext cx="10117760" cy="2872800"/>
          </a:xfrm>
          <a:prstGeom prst="rect">
            <a:avLst/>
          </a:prstGeom>
          <a:noFill/>
          <a:ln>
            <a:noFill/>
          </a:ln>
        </p:spPr>
      </p:pic>
      <p:pic>
        <p:nvPicPr>
          <p:cNvPr id="140" name="Google Shape;140;p21"/>
          <p:cNvPicPr preferRelativeResize="0"/>
          <p:nvPr/>
        </p:nvPicPr>
        <p:blipFill>
          <a:blip r:embed="rId4">
            <a:alphaModFix/>
          </a:blip>
          <a:stretch>
            <a:fillRect/>
          </a:stretch>
        </p:blipFill>
        <p:spPr>
          <a:xfrm>
            <a:off x="0" y="3651199"/>
            <a:ext cx="8061148" cy="1556250"/>
          </a:xfrm>
          <a:prstGeom prst="rect">
            <a:avLst/>
          </a:prstGeom>
          <a:noFill/>
          <a:ln>
            <a:noFill/>
          </a:ln>
        </p:spPr>
      </p:pic>
      <p:pic>
        <p:nvPicPr>
          <p:cNvPr id="141" name="Google Shape;141;p21"/>
          <p:cNvPicPr preferRelativeResize="0"/>
          <p:nvPr/>
        </p:nvPicPr>
        <p:blipFill>
          <a:blip r:embed="rId5">
            <a:alphaModFix/>
          </a:blip>
          <a:stretch>
            <a:fillRect/>
          </a:stretch>
        </p:blipFill>
        <p:spPr>
          <a:xfrm>
            <a:off x="8224473" y="3717050"/>
            <a:ext cx="3826052" cy="28184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nvSpPr>
        <p:spPr>
          <a:xfrm>
            <a:off x="131250" y="139450"/>
            <a:ext cx="11473500" cy="1862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rPr b="1" lang="en-US" sz="1500">
                <a:solidFill>
                  <a:srgbClr val="202124"/>
                </a:solidFill>
                <a:highlight>
                  <a:srgbClr val="FFFFFF"/>
                </a:highlight>
                <a:latin typeface="Calibri"/>
                <a:ea typeface="Calibri"/>
                <a:cs typeface="Calibri"/>
                <a:sym typeface="Calibri"/>
              </a:rPr>
              <a:t>Example2: </a:t>
            </a:r>
            <a:r>
              <a:rPr lang="en-US" sz="1500">
                <a:solidFill>
                  <a:srgbClr val="202124"/>
                </a:solidFill>
                <a:highlight>
                  <a:srgbClr val="FFFFFF"/>
                </a:highlight>
                <a:latin typeface="Calibri"/>
                <a:ea typeface="Calibri"/>
                <a:cs typeface="Calibri"/>
                <a:sym typeface="Calibri"/>
              </a:rPr>
              <a:t>Customer ID - 13085</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500">
                <a:solidFill>
                  <a:srgbClr val="202124"/>
                </a:solidFill>
                <a:highlight>
                  <a:srgbClr val="FFFFFF"/>
                </a:highlight>
                <a:latin typeface="Calibri"/>
                <a:ea typeface="Calibri"/>
                <a:cs typeface="Calibri"/>
                <a:sym typeface="Calibri"/>
              </a:rPr>
              <a:t>We can see that this Customer will not buy products in the next quarter,</a:t>
            </a:r>
            <a:r>
              <a:rPr lang="en-US" sz="1500">
                <a:solidFill>
                  <a:srgbClr val="202124"/>
                </a:solidFill>
                <a:highlight>
                  <a:srgbClr val="FFFFFF"/>
                </a:highlight>
                <a:latin typeface="Calibri"/>
                <a:ea typeface="Calibri"/>
                <a:cs typeface="Calibri"/>
                <a:sym typeface="Calibri"/>
              </a:rPr>
              <a:t> also we have given a list of products this customer has bought previously.</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500">
              <a:solidFill>
                <a:srgbClr val="202124"/>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500">
                <a:solidFill>
                  <a:srgbClr val="202124"/>
                </a:solidFill>
                <a:highlight>
                  <a:srgbClr val="FFFFFF"/>
                </a:highlight>
                <a:latin typeface="Calibri"/>
                <a:ea typeface="Calibri"/>
                <a:cs typeface="Calibri"/>
                <a:sym typeface="Calibri"/>
              </a:rPr>
              <a:t>We have shown all the similar customers who have a similar trend of not buying the products for next quarter along with some recommendations of products.</a:t>
            </a:r>
            <a:endParaRPr sz="1500">
              <a:solidFill>
                <a:srgbClr val="202124"/>
              </a:solidFill>
              <a:highlight>
                <a:srgbClr val="FFFFFF"/>
              </a:highlight>
              <a:latin typeface="Calibri"/>
              <a:ea typeface="Calibri"/>
              <a:cs typeface="Calibri"/>
              <a:sym typeface="Calibri"/>
            </a:endParaRPr>
          </a:p>
        </p:txBody>
      </p:sp>
      <p:sp>
        <p:nvSpPr>
          <p:cNvPr id="148" name="Google Shape;148;p22"/>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pic>
        <p:nvPicPr>
          <p:cNvPr id="149" name="Google Shape;149;p22"/>
          <p:cNvPicPr preferRelativeResize="0"/>
          <p:nvPr/>
        </p:nvPicPr>
        <p:blipFill>
          <a:blip r:embed="rId3">
            <a:alphaModFix/>
          </a:blip>
          <a:stretch>
            <a:fillRect/>
          </a:stretch>
        </p:blipFill>
        <p:spPr>
          <a:xfrm>
            <a:off x="152400" y="4490400"/>
            <a:ext cx="11887200" cy="2183751"/>
          </a:xfrm>
          <a:prstGeom prst="rect">
            <a:avLst/>
          </a:prstGeom>
          <a:noFill/>
          <a:ln>
            <a:noFill/>
          </a:ln>
        </p:spPr>
      </p:pic>
      <p:pic>
        <p:nvPicPr>
          <p:cNvPr id="150" name="Google Shape;150;p22"/>
          <p:cNvPicPr preferRelativeResize="0"/>
          <p:nvPr/>
        </p:nvPicPr>
        <p:blipFill>
          <a:blip r:embed="rId4">
            <a:alphaModFix/>
          </a:blip>
          <a:stretch>
            <a:fillRect/>
          </a:stretch>
        </p:blipFill>
        <p:spPr>
          <a:xfrm>
            <a:off x="152400" y="2138526"/>
            <a:ext cx="3099840" cy="2215199"/>
          </a:xfrm>
          <a:prstGeom prst="rect">
            <a:avLst/>
          </a:prstGeom>
          <a:noFill/>
          <a:ln>
            <a:noFill/>
          </a:ln>
        </p:spPr>
      </p:pic>
      <p:pic>
        <p:nvPicPr>
          <p:cNvPr id="151" name="Google Shape;151;p22"/>
          <p:cNvPicPr preferRelativeResize="0"/>
          <p:nvPr/>
        </p:nvPicPr>
        <p:blipFill>
          <a:blip r:embed="rId5">
            <a:alphaModFix/>
          </a:blip>
          <a:stretch>
            <a:fillRect/>
          </a:stretch>
        </p:blipFill>
        <p:spPr>
          <a:xfrm>
            <a:off x="3524965" y="2001851"/>
            <a:ext cx="7801721" cy="2215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idx="1" type="body"/>
          </p:nvPr>
        </p:nvSpPr>
        <p:spPr>
          <a:xfrm>
            <a:off x="1174050" y="4797150"/>
            <a:ext cx="9843900" cy="1853100"/>
          </a:xfrm>
          <a:prstGeom prst="rect">
            <a:avLst/>
          </a:prstGeom>
        </p:spPr>
        <p:txBody>
          <a:bodyPr anchorCtr="0" anchor="t" bIns="121900" lIns="121900" spcFirstLastPara="1" rIns="121900" wrap="square" tIns="121900">
            <a:noAutofit/>
          </a:bodyPr>
          <a:lstStyle/>
          <a:p>
            <a:pPr indent="0" lvl="0" marL="0" rtl="0" algn="just">
              <a:lnSpc>
                <a:spcPct val="80000"/>
              </a:lnSpc>
              <a:spcBef>
                <a:spcPts val="0"/>
              </a:spcBef>
              <a:spcAft>
                <a:spcPts val="0"/>
              </a:spcAft>
              <a:buClr>
                <a:srgbClr val="000000"/>
              </a:buClr>
              <a:buSzPts val="1163"/>
              <a:buFont typeface="Arial"/>
              <a:buNone/>
            </a:pPr>
            <a:r>
              <a:rPr lang="en-US" sz="1800">
                <a:latin typeface="Calibri"/>
                <a:ea typeface="Calibri"/>
                <a:cs typeface="Calibri"/>
                <a:sym typeface="Calibri"/>
              </a:rPr>
              <a:t>The dataset comprised information on 5942 online customers originating from 43 distinct countries. Within the group of online customers associated with the retail store, the majority, accounting for 90.8%, were residents of the United Kingdom.</a:t>
            </a:r>
            <a:endParaRPr sz="1800">
              <a:latin typeface="Calibri"/>
              <a:ea typeface="Calibri"/>
              <a:cs typeface="Calibri"/>
              <a:sym typeface="Calibri"/>
            </a:endParaRPr>
          </a:p>
          <a:p>
            <a:pPr indent="0" lvl="0" marL="0" rtl="0" algn="just">
              <a:lnSpc>
                <a:spcPct val="80000"/>
              </a:lnSpc>
              <a:spcBef>
                <a:spcPts val="0"/>
              </a:spcBef>
              <a:spcAft>
                <a:spcPts val="0"/>
              </a:spcAft>
              <a:buClr>
                <a:srgbClr val="000000"/>
              </a:buClr>
              <a:buSzPts val="1163"/>
              <a:buFont typeface="Arial"/>
              <a:buNone/>
            </a:pPr>
            <a:r>
              <a:t/>
            </a:r>
            <a:endParaRPr sz="1800">
              <a:latin typeface="Calibri"/>
              <a:ea typeface="Calibri"/>
              <a:cs typeface="Calibri"/>
              <a:sym typeface="Calibri"/>
            </a:endParaRPr>
          </a:p>
          <a:p>
            <a:pPr indent="0" lvl="0" marL="0" rtl="0" algn="just">
              <a:lnSpc>
                <a:spcPct val="80000"/>
              </a:lnSpc>
              <a:spcBef>
                <a:spcPts val="0"/>
              </a:spcBef>
              <a:spcAft>
                <a:spcPts val="0"/>
              </a:spcAft>
              <a:buClr>
                <a:srgbClr val="000000"/>
              </a:buClr>
              <a:buSzPts val="1163"/>
              <a:buFont typeface="Arial"/>
              <a:buNone/>
            </a:pPr>
            <a:r>
              <a:rPr lang="en-US" sz="1800">
                <a:latin typeface="Calibri"/>
                <a:ea typeface="Calibri"/>
                <a:cs typeface="Calibri"/>
                <a:sym typeface="Calibri"/>
              </a:rPr>
              <a:t>Given the substantial customer presence in the United Kingdom, it's quite expected that as much as 83% of the company's revenue originated from this region.</a:t>
            </a:r>
            <a:endParaRPr sz="1800">
              <a:latin typeface="Calibri"/>
              <a:ea typeface="Calibri"/>
              <a:cs typeface="Calibri"/>
              <a:sym typeface="Calibri"/>
            </a:endParaRPr>
          </a:p>
          <a:p>
            <a:pPr indent="0" lvl="0" marL="0" rtl="0" algn="just">
              <a:lnSpc>
                <a:spcPct val="80000"/>
              </a:lnSpc>
              <a:spcBef>
                <a:spcPts val="0"/>
              </a:spcBef>
              <a:spcAft>
                <a:spcPts val="0"/>
              </a:spcAft>
              <a:buClr>
                <a:srgbClr val="000000"/>
              </a:buClr>
              <a:buSzPts val="1163"/>
              <a:buFont typeface="Arial"/>
              <a:buNone/>
            </a:pPr>
            <a:r>
              <a:t/>
            </a:r>
            <a:endParaRPr sz="1800">
              <a:latin typeface="Calibri"/>
              <a:ea typeface="Calibri"/>
              <a:cs typeface="Calibri"/>
              <a:sym typeface="Calibri"/>
            </a:endParaRPr>
          </a:p>
        </p:txBody>
      </p:sp>
      <p:sp>
        <p:nvSpPr>
          <p:cNvPr id="158" name="Google Shape;158;p23"/>
          <p:cNvSpPr txBox="1"/>
          <p:nvPr>
            <p:ph idx="12" type="sldNum"/>
          </p:nvPr>
        </p:nvSpPr>
        <p:spPr>
          <a:xfrm>
            <a:off x="15024082" y="8421290"/>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59" name="Google Shape;159;p23"/>
          <p:cNvSpPr txBox="1"/>
          <p:nvPr/>
        </p:nvSpPr>
        <p:spPr>
          <a:xfrm>
            <a:off x="8" y="8"/>
            <a:ext cx="12192000" cy="815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700">
                <a:solidFill>
                  <a:srgbClr val="502984"/>
                </a:solidFill>
                <a:latin typeface="Calibri"/>
                <a:ea typeface="Calibri"/>
                <a:cs typeface="Calibri"/>
                <a:sym typeface="Calibri"/>
              </a:rPr>
              <a:t>EDA</a:t>
            </a:r>
            <a:endParaRPr sz="1900">
              <a:solidFill>
                <a:srgbClr val="502984"/>
              </a:solidFill>
              <a:latin typeface="Calibri"/>
              <a:ea typeface="Calibri"/>
              <a:cs typeface="Calibri"/>
              <a:sym typeface="Calibri"/>
            </a:endParaRPr>
          </a:p>
        </p:txBody>
      </p:sp>
      <p:pic>
        <p:nvPicPr>
          <p:cNvPr id="160" name="Google Shape;160;p23"/>
          <p:cNvPicPr preferRelativeResize="0"/>
          <p:nvPr/>
        </p:nvPicPr>
        <p:blipFill>
          <a:blip r:embed="rId3">
            <a:alphaModFix/>
          </a:blip>
          <a:stretch>
            <a:fillRect/>
          </a:stretch>
        </p:blipFill>
        <p:spPr>
          <a:xfrm>
            <a:off x="1627150" y="688525"/>
            <a:ext cx="8937699" cy="4108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